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585" r:id="rId2"/>
    <p:sldId id="554" r:id="rId3"/>
    <p:sldId id="557" r:id="rId4"/>
    <p:sldId id="558" r:id="rId5"/>
    <p:sldId id="559" r:id="rId6"/>
    <p:sldId id="560" r:id="rId7"/>
    <p:sldId id="561" r:id="rId8"/>
    <p:sldId id="562" r:id="rId9"/>
    <p:sldId id="563" r:id="rId10"/>
    <p:sldId id="564" r:id="rId11"/>
    <p:sldId id="565" r:id="rId12"/>
    <p:sldId id="566" r:id="rId13"/>
    <p:sldId id="567" r:id="rId14"/>
    <p:sldId id="568" r:id="rId15"/>
    <p:sldId id="578" r:id="rId16"/>
    <p:sldId id="569" r:id="rId17"/>
    <p:sldId id="570" r:id="rId18"/>
    <p:sldId id="571" r:id="rId19"/>
    <p:sldId id="572" r:id="rId20"/>
    <p:sldId id="573" r:id="rId21"/>
    <p:sldId id="574" r:id="rId22"/>
    <p:sldId id="575" r:id="rId23"/>
    <p:sldId id="576" r:id="rId24"/>
    <p:sldId id="580" r:id="rId25"/>
    <p:sldId id="584" r:id="rId26"/>
    <p:sldId id="579" r:id="rId27"/>
    <p:sldId id="582" r:id="rId28"/>
    <p:sldId id="581" r:id="rId29"/>
    <p:sldId id="583" r:id="rId30"/>
    <p:sldId id="586" r:id="rId31"/>
    <p:sldId id="587" r:id="rId32"/>
    <p:sldId id="58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1400" b="1" kern="1200">
        <a:solidFill>
          <a:srgbClr val="FFFFFF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A2530B"/>
    <a:srgbClr val="C17F36"/>
    <a:srgbClr val="FFA949"/>
    <a:srgbClr val="FFFFFF"/>
    <a:srgbClr val="E6E6E6"/>
    <a:srgbClr val="556416"/>
    <a:srgbClr val="66781B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5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80B473F-CE18-4714-A97E-59736FAA2025}" type="datetime1">
              <a:rPr lang="en-US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B59AEEF-3E6F-42B9-A931-DA74762CF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 b="0" u="sng">
                <a:solidFill>
                  <a:schemeClr val="tx1"/>
                </a:solidFill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 b="0" u="sng">
                <a:solidFill>
                  <a:schemeClr val="tx1"/>
                </a:solidFill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u="sng">
                <a:solidFill>
                  <a:schemeClr val="tx1"/>
                </a:solidFill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u="sng">
                <a:solidFill>
                  <a:schemeClr val="tx1"/>
                </a:solidFill>
                <a:latin typeface="Times New Roman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ECD4661-0CB2-43C8-9D08-9AB2BD887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pitchFamily="16" charset="-128"/>
        <a:cs typeface="ＭＳ Ｐゴシック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pitchFamily="16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pitchFamily="16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pitchFamily="16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pitchFamily="16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/>
                <a:cs typeface="ＭＳ Ｐゴシック"/>
              </a:rPr>
              <a:t>Notes: Font: Arial, Size: 8, Text: Wrap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/>
              </a:rPr>
              <a:t>Notes: Font: Arial, Size: 8, Text: Wrap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/>
              </a:rPr>
              <a:t>Notes: Font: Arial, Size: 8, Text: Wrap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/>
              </a:rPr>
              <a:t>Notes: Font: Arial, Size: 8, Text: Wrap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425825"/>
            <a:ext cx="7756525" cy="130333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11725"/>
            <a:ext cx="6386513" cy="1555750"/>
          </a:xfrm>
        </p:spPr>
        <p:txBody>
          <a:bodyPr/>
          <a:lstStyle>
            <a:lvl1pPr marL="0" indent="0" algn="ctr">
              <a:buFontTx/>
              <a:buNone/>
              <a:defRPr i="1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E8A11-EA7C-4976-A045-1E9EA40BF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718A9-3593-4397-B774-B97E3114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E1436-D50C-43EA-AAFF-C239BEB7E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25" y="1611313"/>
            <a:ext cx="4132263" cy="4546600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4088" y="1611313"/>
            <a:ext cx="4133850" cy="4546600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D4DB4-9A6A-49BA-A836-35979661B5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BE43B-B91E-45BD-A985-B33A381A05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C17C-3AB1-47FE-8424-640B962AF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87F30-71AC-400D-8458-3B116CE30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20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679AC-ECE2-4AE3-984E-A5D74A63F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E4AA0-BC9D-46FE-AA5A-215ECFD61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CD00-4056-4521-8BA3-9F7D62C88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7675" y="250825"/>
            <a:ext cx="2203450" cy="5907088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3" y="250825"/>
            <a:ext cx="6462712" cy="590708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51B0D-22B7-43AB-8ADC-D08A44344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250825"/>
            <a:ext cx="8818562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9425" y="1611313"/>
            <a:ext cx="8418513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73888" y="6624638"/>
            <a:ext cx="1658937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6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42350" y="6626225"/>
            <a:ext cx="3619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6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2590118-3F59-4DF1-B861-CB8B73AAB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16" charset="-128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•"/>
        <a:defRPr sz="2000" b="1">
          <a:solidFill>
            <a:srgbClr val="FFFFFF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ＭＳ Ｐゴシック" pitchFamily="-110" charset="-128"/>
        </a:defRPr>
      </a:lvl1pPr>
      <a:lvl2pPr marL="517525" indent="-174625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–"/>
        <a:defRPr b="1">
          <a:solidFill>
            <a:srgbClr val="FFFFFF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ＭＳ Ｐゴシック"/>
        </a:defRPr>
      </a:lvl2pPr>
      <a:lvl3pPr marL="781050" indent="-149225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•"/>
        <a:defRPr sz="1600" b="1">
          <a:solidFill>
            <a:srgbClr val="FFFFFF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ＭＳ Ｐゴシック"/>
        </a:defRPr>
      </a:lvl3pPr>
      <a:lvl4pPr marL="1044575" indent="-149225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–"/>
        <a:defRPr sz="1400" b="1">
          <a:solidFill>
            <a:srgbClr val="FFFFFF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ＭＳ Ｐゴシック"/>
        </a:defRPr>
      </a:lvl4pPr>
      <a:lvl5pPr marL="1344613" indent="-185738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ＭＳ Ｐゴシック"/>
        </a:defRPr>
      </a:lvl5pPr>
      <a:lvl6pPr marL="18018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2590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27162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173413" indent="-185738" algn="l" rtl="0" fontAlgn="base">
        <a:spcBef>
          <a:spcPct val="20000"/>
        </a:spcBef>
        <a:spcAft>
          <a:spcPct val="0"/>
        </a:spcAft>
        <a:buClr>
          <a:srgbClr val="FFFF66"/>
        </a:buClr>
        <a:buChar char="»"/>
        <a:defRPr sz="12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ri.com/events/seru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930980"/>
            <a:ext cx="7756525" cy="1303338"/>
          </a:xfrm>
        </p:spPr>
        <p:txBody>
          <a:bodyPr/>
          <a:lstStyle/>
          <a:p>
            <a:r>
              <a:rPr lang="en-US" dirty="0" smtClean="0"/>
              <a:t>Introduction to Model Builder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416880"/>
            <a:ext cx="6386513" cy="1555750"/>
          </a:xfrm>
        </p:spPr>
        <p:txBody>
          <a:bodyPr/>
          <a:lstStyle/>
          <a:p>
            <a:r>
              <a:rPr lang="en-US" dirty="0" smtClean="0"/>
              <a:t>Mike Sweeney</a:t>
            </a:r>
          </a:p>
          <a:p>
            <a:r>
              <a:rPr lang="en-US" dirty="0" smtClean="0"/>
              <a:t>ESRI-Charlotte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is ModelBuilder?</a:t>
            </a:r>
            <a:br>
              <a:rPr lang="en-US" dirty="0" smtClean="0"/>
            </a:br>
            <a:endParaRPr lang="en-US" i="1" dirty="0" smtClean="0">
              <a:solidFill>
                <a:srgbClr val="FFFF66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 user-friendly way to automate a series of tools</a:t>
            </a:r>
          </a:p>
          <a:p>
            <a:pPr marL="342900" indent="-342900"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342900" indent="-342900"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Part of the ArcGIS geoprocessing framework</a:t>
            </a:r>
          </a:p>
          <a:p>
            <a:pPr marL="682625" lvl="1" indent="-342900" eaLnBrk="1" hangingPunct="1">
              <a:buClr>
                <a:schemeClr val="accent2"/>
              </a:buClr>
              <a:buFontTx/>
              <a:buChar char="-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ModelBuilder can run any tool in the ArcToolbox, including scripts, custom tools, and other models</a:t>
            </a:r>
          </a:p>
          <a:p>
            <a:pPr marL="682625" lvl="1" indent="-342900" eaLnBrk="1" hangingPunct="1">
              <a:buClr>
                <a:schemeClr val="accent2"/>
              </a:buClr>
              <a:buFontTx/>
              <a:buChar char="-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Supports GDBs, shapefiles, tables, coverages, rasters, CAD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en-US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962400" y="2020888"/>
            <a:ext cx="1143000" cy="1143000"/>
          </a:xfrm>
          <a:prstGeom prst="ellipse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14600" y="4419600"/>
            <a:ext cx="1143000" cy="1143000"/>
          </a:xfrm>
          <a:prstGeom prst="ellipse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10200" y="4419600"/>
            <a:ext cx="1143000" cy="1143000"/>
          </a:xfrm>
          <a:prstGeom prst="ellipse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eft-Right Arrow 7"/>
          <p:cNvSpPr/>
          <p:nvPr/>
        </p:nvSpPr>
        <p:spPr>
          <a:xfrm rot="18684426">
            <a:off x="3059113" y="3440113"/>
            <a:ext cx="1447800" cy="685800"/>
          </a:xfrm>
          <a:prstGeom prst="leftRightArrow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3810000" y="4648200"/>
            <a:ext cx="1447800" cy="685800"/>
          </a:xfrm>
          <a:prstGeom prst="leftRightArrow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Left-Right Arrow 9"/>
          <p:cNvSpPr/>
          <p:nvPr/>
        </p:nvSpPr>
        <p:spPr>
          <a:xfrm rot="2700000">
            <a:off x="4602163" y="3398838"/>
            <a:ext cx="1447800" cy="685800"/>
          </a:xfrm>
          <a:prstGeom prst="leftRightArrow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943100" y="1476375"/>
            <a:ext cx="5238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“Computing with data” </a:t>
            </a:r>
            <a:r>
              <a:rPr 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 </a:t>
            </a:r>
            <a:r>
              <a:rPr 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geoprocessing</a:t>
            </a: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4953000" y="5602288"/>
            <a:ext cx="2552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Data visualization and exploration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1343025" y="5602288"/>
            <a:ext cx="34004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Data compilation, editing, and maintenance</a:t>
            </a:r>
          </a:p>
        </p:txBody>
      </p:sp>
      <p:pic>
        <p:nvPicPr>
          <p:cNvPr id="4109" name="Picture 81" descr="model_semantic_trans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7338" y="2325688"/>
            <a:ext cx="9017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15" descr="Computrer_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4702175"/>
            <a:ext cx="7985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3" descr="Dynamic Globe_No_Lay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1175" y="4605338"/>
            <a:ext cx="78105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is ModelBuilder?</a:t>
            </a:r>
            <a:br>
              <a:rPr lang="en-US" dirty="0" smtClean="0"/>
            </a:br>
            <a:endParaRPr lang="en-US" i="1" dirty="0" smtClean="0">
              <a:solidFill>
                <a:srgbClr val="FFFF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Tools and Framework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5138" y="1270000"/>
            <a:ext cx="5849937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Tools</a:t>
            </a:r>
          </a:p>
          <a:p>
            <a:pPr lvl="1">
              <a:buClr>
                <a:srgbClr val="FFFF00"/>
              </a:buClr>
              <a:buFontTx/>
              <a:buChar char="-"/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Perform essential operations on data</a:t>
            </a:r>
          </a:p>
          <a:p>
            <a:pPr lvl="1">
              <a:buClr>
                <a:srgbClr val="FFFF00"/>
              </a:buClr>
              <a:buFontTx/>
              <a:buChar char="-"/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-80" charset="-128"/>
              <a:cs typeface="+mn-cs"/>
            </a:endParaRPr>
          </a:p>
          <a:p>
            <a:pPr lvl="1">
              <a:buClr>
                <a:srgbClr val="FFFF00"/>
              </a:buClr>
              <a:buFontTx/>
              <a:buChar char="-"/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Learning tools enables you to solve real-           world problems</a:t>
            </a:r>
          </a:p>
          <a:p>
            <a:pPr>
              <a:buClr>
                <a:srgbClr val="FFFF00"/>
              </a:buClr>
              <a:buFontTx/>
              <a:buChar char="-"/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-80" charset="-128"/>
              <a:cs typeface="+mn-cs"/>
            </a:endParaRPr>
          </a:p>
          <a:p>
            <a:pPr>
              <a:buClr>
                <a:srgbClr val="FFFF00"/>
              </a:buClr>
              <a:buFontTx/>
              <a:buChar char="-"/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-80" charset="-128"/>
              <a:cs typeface="+mn-cs"/>
            </a:endParaRPr>
          </a:p>
          <a:p>
            <a:pPr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Framework</a:t>
            </a:r>
          </a:p>
          <a:p>
            <a:pPr lvl="1">
              <a:buClr>
                <a:srgbClr val="FFFF00"/>
              </a:buClr>
              <a:buFontTx/>
              <a:buChar char="-"/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Mechanics of using, managing, and</a:t>
            </a:r>
          </a:p>
          <a:p>
            <a:pPr lvl="1">
              <a:buClr>
                <a:srgbClr val="FFFF00"/>
              </a:buClr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publishing tools</a:t>
            </a:r>
          </a:p>
          <a:p>
            <a:pPr>
              <a:buClr>
                <a:srgbClr val="FFFF00"/>
              </a:buClr>
              <a:buFontTx/>
              <a:buChar char="-"/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-80" charset="-128"/>
              <a:cs typeface="+mn-cs"/>
            </a:endParaRPr>
          </a:p>
          <a:p>
            <a:pPr lvl="1">
              <a:buClr>
                <a:srgbClr val="FFFF00"/>
              </a:buClr>
              <a:buFontTx/>
              <a:buChar char="-"/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Automating workflows by creating new</a:t>
            </a:r>
          </a:p>
          <a:p>
            <a:pPr>
              <a:buClr>
                <a:srgbClr val="FFFF00"/>
              </a:buClr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-80" charset="-128"/>
                <a:cs typeface="+mn-cs"/>
              </a:rPr>
              <a:t>      tools - models and scripts</a:t>
            </a:r>
          </a:p>
          <a:p>
            <a:pPr>
              <a:buClr>
                <a:srgbClr val="FFFF00"/>
              </a:buClr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-80" charset="-128"/>
              <a:cs typeface="+mn-cs"/>
            </a:endParaRPr>
          </a:p>
          <a:p>
            <a:pPr>
              <a:buClr>
                <a:srgbClr val="FFFF00"/>
              </a:buClr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pitchFamily="-80" charset="-128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 b="30827"/>
          <a:stretch>
            <a:fillRect/>
          </a:stretch>
        </p:blipFill>
        <p:spPr bwMode="auto">
          <a:xfrm>
            <a:off x="6546850" y="1411288"/>
            <a:ext cx="1843088" cy="235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/>
          <a:srcRect t="1628"/>
          <a:stretch>
            <a:fillRect/>
          </a:stretch>
        </p:blipFill>
        <p:spPr bwMode="auto">
          <a:xfrm>
            <a:off x="6103938" y="4124325"/>
            <a:ext cx="2747962" cy="227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ways to use tools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hidden">
          <a:xfrm>
            <a:off x="4153314" y="2933203"/>
            <a:ext cx="4884738" cy="125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ExampleMod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2312" y="872808"/>
            <a:ext cx="3830638" cy="1404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rcToolbo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544513" y="1687513"/>
            <a:ext cx="2565400" cy="4087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iptExample"/>
          <p:cNvPicPr>
            <a:picLocks noChangeAspect="1" noChangeArrowheads="1"/>
          </p:cNvPicPr>
          <p:nvPr/>
        </p:nvPicPr>
        <p:blipFill>
          <a:blip r:embed="rId5" cstate="print"/>
          <a:srcRect r="21295"/>
          <a:stretch>
            <a:fillRect/>
          </a:stretch>
        </p:blipFill>
        <p:spPr bwMode="auto">
          <a:xfrm>
            <a:off x="4450371" y="4731081"/>
            <a:ext cx="3551237" cy="153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"/>
          <p:cNvSpPr>
            <a:spLocks noChangeArrowheads="1"/>
          </p:cNvSpPr>
          <p:nvPr/>
        </p:nvSpPr>
        <p:spPr bwMode="gray">
          <a:xfrm>
            <a:off x="5039333" y="5788356"/>
            <a:ext cx="639763" cy="3635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3414" tIns="46708" rIns="93414" bIns="46708" anchor="ctr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gray">
          <a:xfrm>
            <a:off x="5613303" y="1097279"/>
            <a:ext cx="1277937" cy="83125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3414" tIns="46708" rIns="93414" bIns="46708" anchor="ctr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gray">
          <a:xfrm>
            <a:off x="2003452" y="3008313"/>
            <a:ext cx="2115323" cy="18016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3414" tIns="46708" rIns="93414" bIns="46708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gray">
          <a:xfrm rot="265168" flipV="1">
            <a:off x="2071038" y="1588738"/>
            <a:ext cx="3488420" cy="1540371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3414" tIns="46708" rIns="93414" bIns="46708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gray">
          <a:xfrm>
            <a:off x="3421076" y="992174"/>
            <a:ext cx="1190625" cy="309563"/>
          </a:xfrm>
          <a:prstGeom prst="rect">
            <a:avLst/>
          </a:prstGeom>
          <a:solidFill>
            <a:schemeClr val="bg2"/>
          </a:solidFill>
          <a:ln w="12700">
            <a:solidFill>
              <a:sysClr val="window" lastClr="FFFFFF"/>
            </a:solidFill>
            <a:miter lim="800000"/>
            <a:headEnd/>
            <a:tailEnd/>
          </a:ln>
          <a:effectLst>
            <a:outerShdw dist="35921" sx="1000" sy="1000" algn="ctr" rotWithShape="0">
              <a:srgbClr val="EEECE1"/>
            </a:outerShdw>
          </a:effectLst>
        </p:spPr>
        <p:txBody>
          <a:bodyPr lIns="93414" tIns="46708" rIns="93414" bIns="46708">
            <a:spAutoFit/>
          </a:bodyPr>
          <a:lstStyle/>
          <a:p>
            <a:pPr algn="ctr">
              <a:spcBef>
                <a:spcPct val="30000"/>
              </a:spcBef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Models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hidden">
          <a:xfrm>
            <a:off x="339725" y="3357563"/>
            <a:ext cx="2974975" cy="2719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Oval 13"/>
          <p:cNvSpPr>
            <a:spLocks noChangeArrowheads="1"/>
          </p:cNvSpPr>
          <p:nvPr/>
        </p:nvSpPr>
        <p:spPr bwMode="gray">
          <a:xfrm>
            <a:off x="4134264" y="3082428"/>
            <a:ext cx="493713" cy="2508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3414" tIns="46708" rIns="93414" bIns="46708" anchor="ctr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3651664" y="3728541"/>
            <a:ext cx="1963738" cy="309562"/>
          </a:xfrm>
          <a:prstGeom prst="rect">
            <a:avLst/>
          </a:prstGeom>
          <a:solidFill>
            <a:schemeClr val="bg2"/>
          </a:solidFill>
          <a:ln w="12700">
            <a:solidFill>
              <a:sysClr val="window" lastClr="FFFFFF"/>
            </a:solidFill>
            <a:miter lim="800000"/>
            <a:headEnd/>
            <a:tailEnd/>
          </a:ln>
          <a:effectLst>
            <a:outerShdw dist="35921" sx="1000" sy="1000" algn="ctr" rotWithShape="0">
              <a:srgbClr val="EEECE1"/>
            </a:outerShdw>
          </a:effectLst>
        </p:spPr>
        <p:txBody>
          <a:bodyPr lIns="93414" tIns="46708" rIns="93414" bIns="46708">
            <a:spAutoFit/>
          </a:bodyPr>
          <a:lstStyle/>
          <a:p>
            <a:pPr algn="ctr">
              <a:spcBef>
                <a:spcPct val="30000"/>
              </a:spcBef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Command Line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gray">
          <a:xfrm rot="170610">
            <a:off x="1932681" y="3099476"/>
            <a:ext cx="3349721" cy="2591679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3414" tIns="46708" rIns="93414" bIns="46708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gray">
          <a:xfrm>
            <a:off x="931863" y="4916488"/>
            <a:ext cx="1571625" cy="309562"/>
          </a:xfrm>
          <a:prstGeom prst="rect">
            <a:avLst/>
          </a:prstGeom>
          <a:solidFill>
            <a:schemeClr val="bg2"/>
          </a:solidFill>
          <a:ln w="12700">
            <a:solidFill>
              <a:sysClr val="window" lastClr="FFFFFF"/>
            </a:solidFill>
            <a:miter lim="800000"/>
            <a:headEnd/>
            <a:tailEnd/>
          </a:ln>
          <a:effectLst>
            <a:outerShdw dist="35921" sx="1000" sy="1000" algn="ctr" rotWithShape="0">
              <a:srgbClr val="EEECE1"/>
            </a:outerShdw>
          </a:effectLst>
        </p:spPr>
        <p:txBody>
          <a:bodyPr lIns="93414" tIns="46708" rIns="93414" bIns="46708">
            <a:spAutoFit/>
          </a:bodyPr>
          <a:lstStyle/>
          <a:p>
            <a:pPr algn="ctr">
              <a:spcBef>
                <a:spcPct val="30000"/>
              </a:spcBef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Tool dialog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gray">
          <a:xfrm>
            <a:off x="3762983" y="5705806"/>
            <a:ext cx="1023938" cy="309563"/>
          </a:xfrm>
          <a:prstGeom prst="rect">
            <a:avLst/>
          </a:prstGeom>
          <a:solidFill>
            <a:schemeClr val="bg2"/>
          </a:solidFill>
          <a:ln w="127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dist="35921" sx="1000" sy="1000" algn="ctr" rotWithShape="0">
              <a:srgbClr val="EEECE1"/>
            </a:outerShdw>
          </a:effectLst>
        </p:spPr>
        <p:txBody>
          <a:bodyPr lIns="93414" tIns="46708" rIns="93414" bIns="46708">
            <a:spAutoFit/>
          </a:bodyPr>
          <a:lstStyle/>
          <a:p>
            <a:pPr algn="ctr">
              <a:spcBef>
                <a:spcPct val="30000"/>
              </a:spcBef>
              <a:defRPr/>
            </a:pP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Scripts</a:t>
            </a: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gray">
          <a:xfrm>
            <a:off x="1138238" y="2901950"/>
            <a:ext cx="876300" cy="2714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3414" tIns="46708" rIns="93414" bIns="46708" anchor="ctr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gray">
          <a:xfrm rot="265168" flipH="1">
            <a:off x="822325" y="3092450"/>
            <a:ext cx="366713" cy="236538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93414" tIns="46708" rIns="93414" bIns="46708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gray">
          <a:xfrm>
            <a:off x="338138" y="3311525"/>
            <a:ext cx="492125" cy="2508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3414" tIns="46708" rIns="93414" bIns="46708" anchor="ctr"/>
          <a:lstStyle/>
          <a:p>
            <a:pPr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Demo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Create a new toolbox, add new tools/model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Build a model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Run the model within </a:t>
            </a:r>
            <a:r>
              <a:rPr lang="en-US" dirty="0" err="1" smtClean="0"/>
              <a:t>ModelBuilder</a:t>
            </a:r>
            <a:endParaRPr lang="en-US" dirty="0" smtClean="0"/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Add more processes and run them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ArcToolbox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611313"/>
            <a:ext cx="5645150" cy="45466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err="1" smtClean="0"/>
              <a:t>Dockable</a:t>
            </a:r>
            <a:r>
              <a:rPr lang="en-US" dirty="0" smtClean="0"/>
              <a:t> window in any ArcGIS application</a:t>
            </a:r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System tools organized into toolboxes and toolsets</a:t>
            </a:r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Each toolbox contains tools with similar functionality.  Toolsets refine further.</a:t>
            </a:r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Window has four tabs</a:t>
            </a:r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Favorites – tree-view of all tools</a:t>
            </a:r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Index and Search – assist in finding tools</a:t>
            </a:r>
          </a:p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Results – logs what you’ve done and helps manage tool results</a:t>
            </a:r>
          </a:p>
          <a:p>
            <a:pPr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 l="3191" t="50069" r="83707" b="34247"/>
          <a:stretch>
            <a:fillRect/>
          </a:stretch>
        </p:blipFill>
        <p:spPr bwMode="auto">
          <a:xfrm>
            <a:off x="6469063" y="2855913"/>
            <a:ext cx="2319337" cy="1735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print"/>
          <a:srcRect l="28357" t="4984" r="67439" b="92398"/>
          <a:stretch>
            <a:fillRect/>
          </a:stretch>
        </p:blipFill>
        <p:spPr bwMode="auto">
          <a:xfrm>
            <a:off x="6902450" y="1054100"/>
            <a:ext cx="1454150" cy="56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ounded Rectangular Callout 5"/>
          <p:cNvSpPr/>
          <p:nvPr/>
        </p:nvSpPr>
        <p:spPr>
          <a:xfrm>
            <a:off x="6796634" y="1975807"/>
            <a:ext cx="1812617" cy="534075"/>
          </a:xfrm>
          <a:prstGeom prst="wedgeRoundRectCallout">
            <a:avLst>
              <a:gd name="adj1" fmla="val -3604"/>
              <a:gd name="adj2" fmla="val -145076"/>
              <a:gd name="adj3" fmla="val 16667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Show/Hide ArcToolbox Window</a:t>
            </a: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 cstate="print"/>
          <a:srcRect l="3816" t="66656" r="76805" b="20529"/>
          <a:stretch>
            <a:fillRect/>
          </a:stretch>
        </p:blipFill>
        <p:spPr bwMode="auto">
          <a:xfrm>
            <a:off x="6286500" y="5283200"/>
            <a:ext cx="2686050" cy="110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Review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elements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12775" y="3359150"/>
            <a:ext cx="3973513" cy="1798638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Drag and drop into window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Add button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65663" y="3340100"/>
            <a:ext cx="3973512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2" rIns="91422" bIns="45712"/>
          <a:lstStyle/>
          <a:p>
            <a:pPr marL="192088" indent="-187325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Data</a:t>
            </a:r>
          </a:p>
          <a:p>
            <a:pPr marL="192088" indent="-187325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0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Drag 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and drop into window</a:t>
            </a:r>
          </a:p>
          <a:p>
            <a:pPr marL="192088" indent="-187325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Drag and drop onto tools</a:t>
            </a:r>
          </a:p>
          <a:p>
            <a:pPr marL="192088" indent="-187325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Fill in dialog</a:t>
            </a:r>
          </a:p>
          <a:p>
            <a:pPr marL="192088" indent="-187325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In ArcMap, from the TOC</a:t>
            </a:r>
          </a:p>
          <a:p>
            <a:pPr marL="192088" indent="-187325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00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Use 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Add button</a:t>
            </a:r>
          </a:p>
        </p:txBody>
      </p:sp>
      <p:pic>
        <p:nvPicPr>
          <p:cNvPr id="9221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1938" y="5346700"/>
            <a:ext cx="4175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 descr="vartyp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3" y="1281113"/>
            <a:ext cx="8218487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3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7025" y="4170363"/>
            <a:ext cx="4175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can be: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</a:t>
            </a:r>
            <a:r>
              <a:rPr lang="en-US" u="sng" dirty="0" smtClean="0"/>
              <a:t>Copied/pasted</a:t>
            </a:r>
            <a:r>
              <a:rPr lang="en-US" dirty="0" smtClean="0"/>
              <a:t> within the same model, and other models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</a:t>
            </a:r>
            <a:r>
              <a:rPr lang="en-US" u="sng" dirty="0" smtClean="0"/>
              <a:t>Deleted</a:t>
            </a:r>
            <a:r>
              <a:rPr lang="en-US" dirty="0" smtClean="0"/>
              <a:t> - remaining elements become “not ready to run”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</a:t>
            </a:r>
            <a:r>
              <a:rPr lang="en-US" u="sng" dirty="0" smtClean="0"/>
              <a:t>Renamed</a:t>
            </a:r>
            <a:r>
              <a:rPr lang="en-US" dirty="0" smtClean="0"/>
              <a:t> - only changes the label not the name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</a:t>
            </a:r>
            <a:r>
              <a:rPr lang="en-US" u="sng" dirty="0" smtClean="0"/>
              <a:t>Disconnected</a:t>
            </a:r>
            <a:r>
              <a:rPr lang="en-US" dirty="0" smtClean="0"/>
              <a:t> from a tool (exception: derived data variables)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Review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process and process states</a:t>
            </a:r>
            <a:endParaRPr lang="en-US" i="1" dirty="0"/>
          </a:p>
        </p:txBody>
      </p:sp>
      <p:pic>
        <p:nvPicPr>
          <p:cNvPr id="4" name="Picture 11" descr="st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3200" y="3560763"/>
            <a:ext cx="6194425" cy="3071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7" descr="proces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6600" y="1544638"/>
            <a:ext cx="5129213" cy="1801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 descr="Untitled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4905375"/>
            <a:ext cx="67246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12" descr="Untitled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425" y="2595563"/>
            <a:ext cx="62674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Review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Derived data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1576388" y="1535043"/>
            <a:ext cx="2257425" cy="914399"/>
          </a:xfrm>
          <a:prstGeom prst="wedgeRoundRectCallout">
            <a:avLst>
              <a:gd name="adj1" fmla="val -40307"/>
              <a:gd name="adj2" fmla="val 94318"/>
              <a:gd name="adj3" fmla="val 16667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pitchFamily="34" charset="0"/>
              </a:rPr>
              <a:t>Project Data – data you provide to the model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892094" y="1530744"/>
            <a:ext cx="2389894" cy="888775"/>
          </a:xfrm>
          <a:prstGeom prst="wedgeRoundRectCallout">
            <a:avLst>
              <a:gd name="adj1" fmla="val -40307"/>
              <a:gd name="adj2" fmla="val 94318"/>
              <a:gd name="adj3" fmla="val 16667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pitchFamily="34" charset="0"/>
              </a:rPr>
              <a:t>Derived Data – data created by tools in the model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6210634" y="3827533"/>
            <a:ext cx="2276562" cy="911703"/>
          </a:xfrm>
          <a:prstGeom prst="wedgeRoundRectCallout">
            <a:avLst>
              <a:gd name="adj1" fmla="val -40307"/>
              <a:gd name="adj2" fmla="val 94318"/>
              <a:gd name="adj3" fmla="val 16667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>
              <a:defRPr/>
            </a:pPr>
            <a:r>
              <a:rPr lang="en-US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pitchFamily="34" charset="0"/>
              </a:rPr>
              <a:t>In/Out Derived Data – input data updated by tool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Review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Connecting data and processes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defRPr/>
            </a:pPr>
            <a:r>
              <a:rPr lang="en-US" dirty="0" smtClean="0"/>
              <a:t>There are two ways you can connect data elements to tool elements, either by using the Connect tool          or the tool's dialog</a:t>
            </a:r>
          </a:p>
          <a:p>
            <a:pPr eaLnBrk="1" hangingPunct="1">
              <a:buClr>
                <a:schemeClr val="tx2"/>
              </a:buClr>
              <a:defRPr/>
            </a:pPr>
            <a:endParaRPr lang="en-US" dirty="0" smtClean="0"/>
          </a:p>
          <a:p>
            <a:pPr eaLnBrk="1" hangingPunct="1">
              <a:buClr>
                <a:schemeClr val="tx2"/>
              </a:buClr>
              <a:defRPr/>
            </a:pPr>
            <a:endParaRPr lang="en-US" dirty="0" smtClean="0"/>
          </a:p>
          <a:p>
            <a:pPr eaLnBrk="1" hangingPunct="1">
              <a:buClr>
                <a:schemeClr val="tx2"/>
              </a:buClr>
              <a:defRPr/>
            </a:pPr>
            <a:endParaRPr lang="en-US" dirty="0" smtClean="0"/>
          </a:p>
          <a:p>
            <a:pPr eaLnBrk="1" hangingPunct="1">
              <a:buClr>
                <a:schemeClr val="tx2"/>
              </a:buClr>
              <a:defRPr/>
            </a:pPr>
            <a:endParaRPr lang="en-US" dirty="0" smtClean="0"/>
          </a:p>
          <a:p>
            <a:pPr eaLnBrk="1" hangingPunct="1">
              <a:buClr>
                <a:schemeClr val="tx2"/>
              </a:buClr>
              <a:defRPr/>
            </a:pPr>
            <a:r>
              <a:rPr lang="en-US" dirty="0" smtClean="0"/>
              <a:t>To connect processes, connect the output of one process to the input of another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 l="15088" t="17699" r="56018" b="68353"/>
          <a:stretch>
            <a:fillRect/>
          </a:stretch>
        </p:blipFill>
        <p:spPr bwMode="auto">
          <a:xfrm>
            <a:off x="1878013" y="2392363"/>
            <a:ext cx="5284787" cy="1595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0" y="1957388"/>
            <a:ext cx="481013" cy="4302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13318" name="Picture 6" descr="Untitle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0725" y="4746625"/>
            <a:ext cx="514032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Review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Execution messages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dirty="0" smtClean="0"/>
              <a:t>Status messages can be viewed in: 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Progress dialog and Command Line window (if opened)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Right-click on process and View Messages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Reports</a:t>
            </a:r>
          </a:p>
          <a:p>
            <a:pPr eaLnBrk="1" hangingPunct="1">
              <a:buClr>
                <a:schemeClr val="accent2"/>
              </a:buClr>
              <a:defRPr/>
            </a:pPr>
            <a:endParaRPr lang="en-US" dirty="0" smtClean="0"/>
          </a:p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dirty="0" smtClean="0"/>
              <a:t> For each model, it shows: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The parameter values specified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The time the tool was run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The status of the execution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The time the tool finished executing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Execution errors messages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Run the model from ArcToolbox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Create and use parameters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Changing model properties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Running a model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a dialog box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Double-click on the model from ArcToolbox</a:t>
            </a:r>
          </a:p>
          <a:p>
            <a:pP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there are no model  parameters, just click OK in the dialog</a:t>
            </a:r>
          </a:p>
          <a:p>
            <a:pP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If there are model parameters, populate what is required, then click OK to run the model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175" y="3203575"/>
            <a:ext cx="3048000" cy="339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4038" y="3181350"/>
            <a:ext cx="3770312" cy="340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6" descr="Untitl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643063"/>
            <a:ext cx="8207375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Demo Review</a:t>
            </a:r>
            <a:br>
              <a:rPr lang="en-US" dirty="0" smtClean="0"/>
            </a:br>
            <a:r>
              <a:rPr lang="en-US" sz="1600" i="1" dirty="0" smtClean="0">
                <a:solidFill>
                  <a:schemeClr val="accent2"/>
                </a:solidFill>
              </a:rPr>
              <a:t>Model parameters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/>
          <a:srcRect l="15134" t="17558" r="54224" b="65805"/>
          <a:stretch>
            <a:fillRect/>
          </a:stretch>
        </p:blipFill>
        <p:spPr bwMode="auto">
          <a:xfrm>
            <a:off x="515938" y="4398963"/>
            <a:ext cx="5603875" cy="1900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16279" y="1450640"/>
            <a:ext cx="356188" cy="400110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extrusionH="76200">
            <a:extrusionClr>
              <a:sysClr val="window" lastClr="FFFFFF"/>
            </a:extrusionClr>
          </a:sp3d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4498" y="2502605"/>
            <a:ext cx="356188" cy="400110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extrusionH="76200">
            <a:extrusionClr>
              <a:sysClr val="window" lastClr="FFFFFF"/>
            </a:extrusionClr>
          </a:sp3d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9391" y="3544117"/>
            <a:ext cx="356188" cy="400110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extrusionH="76200">
            <a:extrusionClr>
              <a:sysClr val="window" lastClr="FFFFFF"/>
            </a:extrusionClr>
          </a:sp3d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P</a:t>
            </a:r>
          </a:p>
        </p:txBody>
      </p:sp>
      <p:cxnSp>
        <p:nvCxnSpPr>
          <p:cNvPr id="17422" name="Straight Arrow Connector 22"/>
          <p:cNvCxnSpPr>
            <a:cxnSpLocks noChangeShapeType="1"/>
          </p:cNvCxnSpPr>
          <p:nvPr/>
        </p:nvCxnSpPr>
        <p:spPr bwMode="auto">
          <a:xfrm rot="16200000" flipV="1">
            <a:off x="770732" y="2780506"/>
            <a:ext cx="925512" cy="95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7423" name="Straight Arrow Connector 23"/>
          <p:cNvCxnSpPr>
            <a:cxnSpLocks noChangeShapeType="1"/>
          </p:cNvCxnSpPr>
          <p:nvPr/>
        </p:nvCxnSpPr>
        <p:spPr bwMode="auto">
          <a:xfrm rot="16200000" flipH="1">
            <a:off x="1070769" y="4310856"/>
            <a:ext cx="962025" cy="1746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234950" y="3243263"/>
            <a:ext cx="2632075" cy="830262"/>
          </a:xfrm>
          <a:prstGeom prst="rect">
            <a:avLst/>
          </a:prstGeom>
          <a:solidFill>
            <a:srgbClr val="FF0000"/>
          </a:solidFill>
          <a:ln w="12700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Element name becomes</a:t>
            </a:r>
          </a:p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parameter label in dialog box</a:t>
            </a:r>
          </a:p>
        </p:txBody>
      </p:sp>
      <p:cxnSp>
        <p:nvCxnSpPr>
          <p:cNvPr id="17425" name="Straight Arrow Connector 25"/>
          <p:cNvCxnSpPr>
            <a:cxnSpLocks noChangeShapeType="1"/>
            <a:stCxn id="16" idx="1"/>
          </p:cNvCxnSpPr>
          <p:nvPr/>
        </p:nvCxnSpPr>
        <p:spPr bwMode="auto">
          <a:xfrm rot="10800000">
            <a:off x="1873250" y="1651000"/>
            <a:ext cx="4348163" cy="411163"/>
          </a:xfrm>
          <a:prstGeom prst="bentConnector3">
            <a:avLst>
              <a:gd name="adj1" fmla="val 35981"/>
            </a:avLst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7426" name="Straight Arrow Connector 26"/>
          <p:cNvCxnSpPr>
            <a:cxnSpLocks noChangeShapeType="1"/>
          </p:cNvCxnSpPr>
          <p:nvPr/>
        </p:nvCxnSpPr>
        <p:spPr bwMode="auto">
          <a:xfrm rot="16200000" flipH="1">
            <a:off x="7466806" y="2496344"/>
            <a:ext cx="1192213" cy="1114425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7427" name="Straight Arrow Connector 27"/>
          <p:cNvCxnSpPr>
            <a:cxnSpLocks noChangeShapeType="1"/>
            <a:stCxn id="16" idx="2"/>
          </p:cNvCxnSpPr>
          <p:nvPr/>
        </p:nvCxnSpPr>
        <p:spPr bwMode="auto">
          <a:xfrm rot="5400000" flipH="1">
            <a:off x="7029451" y="2119312"/>
            <a:ext cx="44450" cy="6699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6" name="TextBox 25"/>
          <p:cNvSpPr txBox="1">
            <a:spLocks noChangeArrowheads="1"/>
          </p:cNvSpPr>
          <p:nvPr/>
        </p:nvSpPr>
        <p:spPr bwMode="auto">
          <a:xfrm>
            <a:off x="6221413" y="1646238"/>
            <a:ext cx="2332037" cy="830262"/>
          </a:xfrm>
          <a:prstGeom prst="rect">
            <a:avLst/>
          </a:prstGeom>
          <a:solidFill>
            <a:srgbClr val="FF0000"/>
          </a:solidFill>
          <a:ln w="12700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Model parameters will</a:t>
            </a:r>
          </a:p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Have a “P” next to them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Review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Adding Results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468438"/>
            <a:ext cx="8418513" cy="45466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 &gt; Options &gt; Geoprocessing tab &gt; Add results…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OUTPUT parameters will be added to map</a:t>
            </a:r>
          </a:p>
          <a:p>
            <a:pPr>
              <a:buClr>
                <a:schemeClr val="accent2"/>
              </a:buCl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6" name="Picture 9"/>
          <p:cNvPicPr>
            <a:picLocks noChangeAspect="1" noChangeArrowheads="1"/>
          </p:cNvPicPr>
          <p:nvPr/>
        </p:nvPicPr>
        <p:blipFill>
          <a:blip r:embed="rId2" cstate="print"/>
          <a:srcRect l="23260" t="17696" r="54169" b="34315"/>
          <a:stretch>
            <a:fillRect/>
          </a:stretch>
        </p:blipFill>
        <p:spPr bwMode="auto">
          <a:xfrm>
            <a:off x="977900" y="2332038"/>
            <a:ext cx="3263900" cy="433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116013" y="5440363"/>
            <a:ext cx="2298700" cy="33178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8" name="Straight Connector 7"/>
          <p:cNvCxnSpPr>
            <a:endCxn id="7" idx="0"/>
          </p:cNvCxnSpPr>
          <p:nvPr/>
        </p:nvCxnSpPr>
        <p:spPr>
          <a:xfrm rot="10800000" flipV="1">
            <a:off x="2265363" y="4140200"/>
            <a:ext cx="1328737" cy="1300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9" name="Picture 6"/>
          <p:cNvPicPr>
            <a:picLocks noChangeAspect="1" noChangeArrowheads="1"/>
          </p:cNvPicPr>
          <p:nvPr/>
        </p:nvPicPr>
        <p:blipFill>
          <a:blip r:embed="rId3" cstate="print"/>
          <a:srcRect l="1041" t="15054" r="5406" b="11411"/>
          <a:stretch>
            <a:fillRect/>
          </a:stretch>
        </p:blipFill>
        <p:spPr bwMode="auto">
          <a:xfrm>
            <a:off x="3594100" y="3762375"/>
            <a:ext cx="5270500" cy="7556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335088"/>
            <a:ext cx="8418513" cy="4546600"/>
          </a:xfrm>
        </p:spPr>
        <p:txBody>
          <a:bodyPr/>
          <a:lstStyle/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ModelBuilder will create a variable for all input datasets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You decide which tool arguments to expose as variables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Any variable can be made a model parameter</a:t>
            </a:r>
          </a:p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Right-click tool: Make Variable &gt; From Parameter 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Then set variable as a model parameter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  <p:pic>
        <p:nvPicPr>
          <p:cNvPr id="4" name="Picture 10" descr="variabl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5413" y="3373438"/>
            <a:ext cx="6396037" cy="3154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Intermediate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You decide to how to handle intermediate data</a:t>
            </a:r>
          </a:p>
          <a:p>
            <a:pPr eaLnBrk="1" hangingPunct="1">
              <a:buClr>
                <a:schemeClr val="accent2"/>
              </a:buClr>
              <a:defRPr/>
            </a:pPr>
            <a:endParaRPr lang="en-US" dirty="0" smtClean="0"/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Data marked as intermediate:</a:t>
            </a:r>
          </a:p>
          <a:p>
            <a:pPr marL="531813" lvl="1" indent="-187325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–"/>
              <a:defRPr/>
            </a:pPr>
            <a:r>
              <a:rPr lang="en-US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deleted after model run as a dialog from ArcToolbox</a:t>
            </a:r>
          </a:p>
          <a:p>
            <a:pPr marL="531813" lvl="1" indent="-187325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–"/>
              <a:defRPr/>
            </a:pPr>
            <a:r>
              <a:rPr lang="en-US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flagged but NOT deleted automatically if model is run from ModelBuilder window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  <p:pic>
        <p:nvPicPr>
          <p:cNvPr id="4" name="Picture 13" descr="intermediate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8688" y="3937000"/>
            <a:ext cx="5113337" cy="234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/>
          <a:srcRect l="26152" t="22249" r="65109" b="64972"/>
          <a:stretch>
            <a:fillRect/>
          </a:stretch>
        </p:blipFill>
        <p:spPr bwMode="auto">
          <a:xfrm>
            <a:off x="684213" y="4013200"/>
            <a:ext cx="2555875" cy="233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properties dialog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Choose Model Properties on the tools context menu, </a:t>
            </a:r>
            <a:r>
              <a:rPr lang="en-US" i="1" dirty="0" smtClean="0"/>
              <a:t>or</a:t>
            </a:r>
            <a:r>
              <a:rPr lang="en-US" dirty="0" smtClean="0"/>
              <a:t> </a:t>
            </a:r>
          </a:p>
          <a:p>
            <a:pP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the MB window:    Model menu &gt; Model Properties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0" y="3376613"/>
            <a:ext cx="2862263" cy="3128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0775" y="2593975"/>
            <a:ext cx="3429000" cy="385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properties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Modify the name, label, description, and style sheet 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dirty="0" smtClean="0"/>
              <a:t> Specify relative vs. absolute paths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 l="25439" t="32256" r="53310" b="27815"/>
          <a:stretch>
            <a:fillRect/>
          </a:stretch>
        </p:blipFill>
        <p:spPr bwMode="auto">
          <a:xfrm>
            <a:off x="2678113" y="2463800"/>
            <a:ext cx="3535362" cy="415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properties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Add, remove, or change the order of exposed parameters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3556" name="Picture 9"/>
          <p:cNvPicPr>
            <a:picLocks noChangeAspect="1" noChangeArrowheads="1"/>
          </p:cNvPicPr>
          <p:nvPr/>
        </p:nvPicPr>
        <p:blipFill>
          <a:blip r:embed="rId2" cstate="print"/>
          <a:srcRect l="25317" t="32352" r="53387" b="27721"/>
          <a:stretch>
            <a:fillRect/>
          </a:stretch>
        </p:blipFill>
        <p:spPr bwMode="auto">
          <a:xfrm>
            <a:off x="2444750" y="2103438"/>
            <a:ext cx="3894138" cy="456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Add Feature Set input</a:t>
            </a:r>
          </a:p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Symbology</a:t>
            </a:r>
          </a:p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Sharing Tools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 sets and record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Interactive input of features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Example: Allow the user to click a point on the map to buffer rather than using a point feature class as an input</a:t>
            </a:r>
          </a:p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Stored “in memory”</a:t>
            </a:r>
          </a:p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Schema taken from existing data or layer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Feature type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Fields</a:t>
            </a:r>
          </a:p>
          <a:p>
            <a:pPr marL="742950" lvl="1" indent="-285750" eaLnBrk="1" hangingPunct="1">
              <a:buClr>
                <a:schemeClr val="accent2"/>
              </a:buClr>
              <a:buFont typeface="Arial" charset="0"/>
              <a:buChar char="–"/>
              <a:defRPr/>
            </a:pPr>
            <a:r>
              <a:rPr lang="en-US" sz="2000" dirty="0" smtClean="0"/>
              <a:t>Must have a schema</a:t>
            </a:r>
          </a:p>
          <a:p>
            <a:pPr>
              <a:buClr>
                <a:schemeClr val="accent2"/>
              </a:buClr>
              <a:defRPr/>
            </a:pPr>
            <a:endParaRPr 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Symbology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 l="36181" t="29149" r="31169" b="36431"/>
          <a:stretch>
            <a:fillRect/>
          </a:stretch>
        </p:blipFill>
        <p:spPr bwMode="auto">
          <a:xfrm>
            <a:off x="3397250" y="2179638"/>
            <a:ext cx="4879975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Derived from layer file (.lyr)</a:t>
            </a:r>
          </a:p>
          <a:p>
            <a:pPr marL="342900" indent="-342900" eaLnBrk="1" hangingPunct="1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dirty="0" smtClean="0"/>
              <a:t>Used for result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 tools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data is used in the tool</a:t>
            </a:r>
            <a:endParaRPr lang="en-US" i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11313"/>
            <a:ext cx="7754938" cy="45466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>
                <a:schemeClr val="accent2"/>
              </a:buClr>
              <a:defRPr/>
            </a:pPr>
            <a:r>
              <a:rPr lang="en-US" dirty="0" smtClean="0"/>
              <a:t>All variables have values.  Can be run w/in ModelBuilder (all processes ready-to-run). All data accessible.</a:t>
            </a: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  <a:defRPr/>
            </a:pPr>
            <a:r>
              <a:rPr lang="en-US" dirty="0" smtClean="0"/>
              <a:t>Data conversion tool that expects a certain file format and always writes to same location.</a:t>
            </a:r>
          </a:p>
          <a:p>
            <a:pPr marL="192088" indent="-187325" eaLnBrk="1" hangingPunct="1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Some data variables have values. The data is accessible. Cannot be run within ModelBuilder (some processes not-ready-to-run)</a:t>
            </a:r>
          </a:p>
          <a:p>
            <a:pPr marL="531813" lvl="1" indent="-187325" eaLnBrk="1" hangingPunct="1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User enters an address, a five-mile buffer around address created and used to clip known data.</a:t>
            </a:r>
          </a:p>
          <a:p>
            <a:pPr marL="192088" indent="-187325" eaLnBrk="1" hangingPunct="1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Completely generic – no data variables have values. Cannot be run within ModelBuilder</a:t>
            </a:r>
          </a:p>
          <a:p>
            <a:pPr marL="531813" lvl="1" indent="-187325" eaLnBrk="1" hangingPunct="1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defRPr/>
            </a:pPr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Like a system tool that takes any dataset.</a:t>
            </a:r>
          </a:p>
          <a:p>
            <a:pPr>
              <a:buClr>
                <a:schemeClr val="accent2"/>
              </a:buClr>
              <a:defRPr/>
            </a:pPr>
            <a:endParaRPr lang="en-US" dirty="0"/>
          </a:p>
        </p:txBody>
      </p:sp>
      <p:grpSp>
        <p:nvGrpSpPr>
          <p:cNvPr id="27652" name="Group 19"/>
          <p:cNvGrpSpPr>
            <a:grpSpLocks/>
          </p:cNvGrpSpPr>
          <p:nvPr/>
        </p:nvGrpSpPr>
        <p:grpSpPr bwMode="auto">
          <a:xfrm>
            <a:off x="331788" y="1639888"/>
            <a:ext cx="222250" cy="4606925"/>
            <a:chOff x="331788" y="1554163"/>
            <a:chExt cx="222250" cy="4797425"/>
          </a:xfrm>
        </p:grpSpPr>
        <p:pic>
          <p:nvPicPr>
            <p:cNvPr id="2765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1788" y="1554163"/>
              <a:ext cx="222250" cy="479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1788" y="1554163"/>
              <a:ext cx="222250" cy="479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53" name="Freeform 7"/>
          <p:cNvSpPr>
            <a:spLocks/>
          </p:cNvSpPr>
          <p:nvPr/>
        </p:nvSpPr>
        <p:spPr bwMode="auto">
          <a:xfrm>
            <a:off x="739775" y="1643063"/>
            <a:ext cx="446088" cy="514350"/>
          </a:xfrm>
          <a:custGeom>
            <a:avLst/>
            <a:gdLst>
              <a:gd name="T0" fmla="*/ 2147483647 w 561"/>
              <a:gd name="T1" fmla="*/ 0 h 649"/>
              <a:gd name="T2" fmla="*/ 0 w 561"/>
              <a:gd name="T3" fmla="*/ 2147483647 h 649"/>
              <a:gd name="T4" fmla="*/ 2147483647 w 561"/>
              <a:gd name="T5" fmla="*/ 2147483647 h 649"/>
              <a:gd name="T6" fmla="*/ 2147483647 w 561"/>
              <a:gd name="T7" fmla="*/ 0 h 649"/>
              <a:gd name="T8" fmla="*/ 0 60000 65536"/>
              <a:gd name="T9" fmla="*/ 0 60000 65536"/>
              <a:gd name="T10" fmla="*/ 0 60000 65536"/>
              <a:gd name="T11" fmla="*/ 0 60000 65536"/>
              <a:gd name="T12" fmla="*/ 0 w 561"/>
              <a:gd name="T13" fmla="*/ 0 h 649"/>
              <a:gd name="T14" fmla="*/ 561 w 561"/>
              <a:gd name="T15" fmla="*/ 649 h 6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1" h="649">
                <a:moveTo>
                  <a:pt x="561" y="0"/>
                </a:moveTo>
                <a:lnTo>
                  <a:pt x="0" y="324"/>
                </a:lnTo>
                <a:lnTo>
                  <a:pt x="561" y="649"/>
                </a:lnTo>
                <a:lnTo>
                  <a:pt x="561" y="0"/>
                </a:lnTo>
                <a:close/>
              </a:path>
            </a:pathLst>
          </a:cu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Freeform 8"/>
          <p:cNvSpPr>
            <a:spLocks/>
          </p:cNvSpPr>
          <p:nvPr/>
        </p:nvSpPr>
        <p:spPr bwMode="auto">
          <a:xfrm>
            <a:off x="684213" y="3778250"/>
            <a:ext cx="446087" cy="514350"/>
          </a:xfrm>
          <a:custGeom>
            <a:avLst/>
            <a:gdLst>
              <a:gd name="T0" fmla="*/ 2147483647 w 561"/>
              <a:gd name="T1" fmla="*/ 0 h 649"/>
              <a:gd name="T2" fmla="*/ 0 w 561"/>
              <a:gd name="T3" fmla="*/ 2147483647 h 649"/>
              <a:gd name="T4" fmla="*/ 2147483647 w 561"/>
              <a:gd name="T5" fmla="*/ 2147483647 h 649"/>
              <a:gd name="T6" fmla="*/ 2147483647 w 561"/>
              <a:gd name="T7" fmla="*/ 0 h 649"/>
              <a:gd name="T8" fmla="*/ 0 60000 65536"/>
              <a:gd name="T9" fmla="*/ 0 60000 65536"/>
              <a:gd name="T10" fmla="*/ 0 60000 65536"/>
              <a:gd name="T11" fmla="*/ 0 60000 65536"/>
              <a:gd name="T12" fmla="*/ 0 w 561"/>
              <a:gd name="T13" fmla="*/ 0 h 649"/>
              <a:gd name="T14" fmla="*/ 561 w 561"/>
              <a:gd name="T15" fmla="*/ 649 h 6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1" h="649">
                <a:moveTo>
                  <a:pt x="561" y="0"/>
                </a:moveTo>
                <a:lnTo>
                  <a:pt x="0" y="325"/>
                </a:lnTo>
                <a:lnTo>
                  <a:pt x="561" y="649"/>
                </a:lnTo>
                <a:lnTo>
                  <a:pt x="561" y="0"/>
                </a:lnTo>
                <a:close/>
              </a:path>
            </a:pathLst>
          </a:cu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5" name="Freeform 9"/>
          <p:cNvSpPr>
            <a:spLocks/>
          </p:cNvSpPr>
          <p:nvPr/>
        </p:nvSpPr>
        <p:spPr bwMode="auto">
          <a:xfrm>
            <a:off x="684213" y="5726113"/>
            <a:ext cx="446087" cy="515937"/>
          </a:xfrm>
          <a:custGeom>
            <a:avLst/>
            <a:gdLst>
              <a:gd name="T0" fmla="*/ 2147483647 w 561"/>
              <a:gd name="T1" fmla="*/ 0 h 649"/>
              <a:gd name="T2" fmla="*/ 0 w 561"/>
              <a:gd name="T3" fmla="*/ 2147483647 h 649"/>
              <a:gd name="T4" fmla="*/ 2147483647 w 561"/>
              <a:gd name="T5" fmla="*/ 2147483647 h 649"/>
              <a:gd name="T6" fmla="*/ 2147483647 w 561"/>
              <a:gd name="T7" fmla="*/ 0 h 649"/>
              <a:gd name="T8" fmla="*/ 0 60000 65536"/>
              <a:gd name="T9" fmla="*/ 0 60000 65536"/>
              <a:gd name="T10" fmla="*/ 0 60000 65536"/>
              <a:gd name="T11" fmla="*/ 0 60000 65536"/>
              <a:gd name="T12" fmla="*/ 0 w 561"/>
              <a:gd name="T13" fmla="*/ 0 h 649"/>
              <a:gd name="T14" fmla="*/ 561 w 561"/>
              <a:gd name="T15" fmla="*/ 649 h 6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1" h="649">
                <a:moveTo>
                  <a:pt x="561" y="0"/>
                </a:moveTo>
                <a:lnTo>
                  <a:pt x="0" y="324"/>
                </a:lnTo>
                <a:lnTo>
                  <a:pt x="561" y="649"/>
                </a:lnTo>
                <a:lnTo>
                  <a:pt x="561" y="0"/>
                </a:lnTo>
                <a:close/>
              </a:path>
            </a:pathLst>
          </a:cu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Tips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your models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 “in-memory” workspace</a:t>
            </a:r>
          </a:p>
          <a:p>
            <a:pPr lvl="1">
              <a:defRPr/>
            </a:pPr>
            <a:r>
              <a:rPr lang="en-US" dirty="0" smtClean="0"/>
              <a:t>in_memory\feature</a:t>
            </a:r>
          </a:p>
          <a:p>
            <a:pPr lvl="1">
              <a:buFontTx/>
              <a:buNone/>
              <a:defRPr/>
            </a:pPr>
            <a:endParaRPr lang="en-US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Avoid coordinate transformations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Add attribute/spatial indexes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Reduce data size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Use ESRI GRID raster format</a:t>
            </a:r>
          </a:p>
          <a:p>
            <a:pPr lvl="1">
              <a:buFontTx/>
              <a:buNone/>
              <a:defRPr/>
            </a:pPr>
            <a:endParaRPr lang="en-US" dirty="0" smtClean="0"/>
          </a:p>
          <a:p>
            <a:pPr lvl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at 9.3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Start ModelBuilder button on Standard Toolbar in Desktop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Improved Error Messages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Results Management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Progress Bar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1400" y="2462213"/>
            <a:ext cx="3541713" cy="1595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9313" y="5213350"/>
            <a:ext cx="4433887" cy="121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4563" y="3848100"/>
            <a:ext cx="2935287" cy="2297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5" cstate="print"/>
          <a:srcRect l="37742" t="5079" r="54458" b="91840"/>
          <a:stretch>
            <a:fillRect/>
          </a:stretch>
        </p:blipFill>
        <p:spPr bwMode="auto">
          <a:xfrm>
            <a:off x="6477000" y="2114550"/>
            <a:ext cx="2200275" cy="69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/>
          <p:cNvSpPr/>
          <p:nvPr/>
        </p:nvSpPr>
        <p:spPr bwMode="auto">
          <a:xfrm>
            <a:off x="7972425" y="2171700"/>
            <a:ext cx="752475" cy="571500"/>
          </a:xfrm>
          <a:prstGeom prst="ellips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 err="1">
              <a:effectLst>
                <a:outerShdw blurRad="25400" dist="25400" dir="2700000" algn="tl">
                  <a:srgbClr val="000000"/>
                </a:outerShdw>
              </a:effectLst>
              <a:latin typeface="Arial" charset="0"/>
              <a:ea typeface="ＭＳ Ｐゴシック" pitchFamily="16" charset="-128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ModelBuilder Support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6075" y="944563"/>
            <a:ext cx="8418513" cy="5761037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u="sng" dirty="0" smtClean="0">
                <a:cs typeface="Arial" pitchFamily="34" charset="0"/>
              </a:rPr>
              <a:t>Online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dirty="0" smtClean="0">
                <a:cs typeface="Arial" pitchFamily="34" charset="0"/>
              </a:rPr>
              <a:t>	</a:t>
            </a:r>
            <a:r>
              <a:rPr lang="en-US" sz="1800" dirty="0" smtClean="0">
                <a:cs typeface="Arial" pitchFamily="34" charset="0"/>
              </a:rPr>
              <a:t>http://resources.esri.com/geoprocessing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	http://arcscripts.esri.com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	ArcGIS Desktop online help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u="sng" dirty="0" smtClean="0">
                <a:cs typeface="Arial" pitchFamily="34" charset="0"/>
              </a:rPr>
              <a:t>Virtual Campus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dirty="0" smtClean="0">
                <a:cs typeface="Arial" pitchFamily="34" charset="0"/>
              </a:rPr>
              <a:t>	</a:t>
            </a:r>
            <a:r>
              <a:rPr lang="en-US" sz="1800" dirty="0" smtClean="0">
                <a:cs typeface="Arial" pitchFamily="34" charset="0"/>
              </a:rPr>
              <a:t>Geoprocessing using ModelBuilder</a:t>
            </a:r>
            <a:r>
              <a:rPr lang="en-US" sz="1800" dirty="0" smtClean="0">
                <a:solidFill>
                  <a:schemeClr val="accent2"/>
                </a:solidFill>
                <a:cs typeface="Arial" pitchFamily="34" charset="0"/>
              </a:rPr>
              <a:t>*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	Geoprocessing CAD data with ArcGIS</a:t>
            </a:r>
            <a:r>
              <a:rPr lang="en-US" sz="1800" dirty="0" smtClean="0">
                <a:solidFill>
                  <a:schemeClr val="accent2"/>
                </a:solidFill>
                <a:cs typeface="Arial" pitchFamily="34" charset="0"/>
              </a:rPr>
              <a:t>*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	Author &amp; Publishing Geoprocessing Services</a:t>
            </a:r>
            <a:r>
              <a:rPr lang="en-US" sz="1800" dirty="0" smtClean="0">
                <a:solidFill>
                  <a:schemeClr val="accent2"/>
                </a:solidFill>
                <a:cs typeface="Arial" pitchFamily="34" charset="0"/>
              </a:rPr>
              <a:t>*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	Geoprocessing with ArcGIS Desktop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	Getting Started with Scripting in ArcGIS 9</a:t>
            </a:r>
            <a:r>
              <a:rPr lang="en-US" sz="1800" dirty="0" smtClean="0">
                <a:solidFill>
                  <a:schemeClr val="accent2"/>
                </a:solidFill>
                <a:cs typeface="Arial" pitchFamily="34" charset="0"/>
              </a:rPr>
              <a:t>*</a:t>
            </a:r>
          </a:p>
          <a:p>
            <a:pPr eaLnBrk="1" hangingPunct="1">
              <a:buClr>
                <a:schemeClr val="accent2"/>
              </a:buClr>
              <a:defRPr/>
            </a:pPr>
            <a:r>
              <a:rPr lang="en-US" u="sng" dirty="0" smtClean="0"/>
              <a:t>Instructor-Led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dirty="0" smtClean="0"/>
              <a:t>	</a:t>
            </a:r>
            <a:r>
              <a:rPr lang="en-US" sz="1800" dirty="0" smtClean="0"/>
              <a:t>Introduction to ArcGIS II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/>
              <a:t>	Advanced Analysis with ArcGIS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/>
              <a:t>	Introduction to GP Scripts with Python</a:t>
            </a:r>
          </a:p>
          <a:p>
            <a:pPr eaLnBrk="1" hangingPunct="1">
              <a:buClr>
                <a:schemeClr val="tx2"/>
              </a:buClr>
              <a:buFontTx/>
              <a:buNone/>
              <a:defRPr/>
            </a:pPr>
            <a:r>
              <a:rPr lang="en-US" sz="1800" dirty="0" smtClean="0"/>
              <a:t>	Writing Advanced GP Scripts with Python</a:t>
            </a:r>
          </a:p>
          <a:p>
            <a:pPr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r>
              <a:rPr lang="en-US" sz="1600" dirty="0" smtClean="0">
                <a:solidFill>
                  <a:schemeClr val="accent2"/>
                </a:solidFill>
              </a:rPr>
              <a:t>	* free course</a:t>
            </a:r>
            <a:endParaRPr lang="en-US" sz="1600" dirty="0">
              <a:solidFill>
                <a:schemeClr val="accent2"/>
              </a:solidFill>
            </a:endParaRP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/>
          <a:srcRect l="2098" t="19976" r="21340" b="14594"/>
          <a:stretch>
            <a:fillRect/>
          </a:stretch>
        </p:blipFill>
        <p:spPr bwMode="auto">
          <a:xfrm>
            <a:off x="5876926" y="1114425"/>
            <a:ext cx="2962274" cy="2025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382838" y="755650"/>
            <a:ext cx="5741987" cy="749300"/>
          </a:xfrm>
        </p:spPr>
        <p:txBody>
          <a:bodyPr/>
          <a:lstStyle/>
          <a:p>
            <a:pPr>
              <a:defRPr/>
            </a:pPr>
            <a:r>
              <a:rPr lang="en-US" sz="4000" i="1" dirty="0" smtClean="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2900" y="2640013"/>
            <a:ext cx="6540500" cy="2922587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z="4000" dirty="0" smtClean="0"/>
              <a:t>Announcing SERUG 2010!</a:t>
            </a:r>
            <a:br>
              <a:rPr lang="en-US" sz="40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April 26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-April 28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Charlotte, North Carolina</a:t>
            </a:r>
          </a:p>
        </p:txBody>
      </p:sp>
      <p:pic>
        <p:nvPicPr>
          <p:cNvPr id="13316" name="Picture 7" descr="ESRIProductLogo_C_glow_s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4425" y="5156200"/>
            <a:ext cx="11207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ESRI Southeast Regional User Group (SERUG) Conferen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5758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1588" y="203200"/>
            <a:ext cx="3894137" cy="15589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Westin Charlotte </a:t>
            </a:r>
            <a:br>
              <a:rPr lang="en-US" sz="3600" dirty="0" smtClean="0"/>
            </a:br>
            <a:r>
              <a:rPr lang="en-US" dirty="0" smtClean="0"/>
              <a:t>601 S. College Street</a:t>
            </a:r>
            <a:br>
              <a:rPr lang="en-US" dirty="0" smtClean="0"/>
            </a:br>
            <a:r>
              <a:rPr lang="en-US" dirty="0" smtClean="0"/>
              <a:t>Charlotte, NC 28202</a:t>
            </a:r>
            <a:endParaRPr lang="en-US" sz="3600" i="1" dirty="0" smtClean="0">
              <a:solidFill>
                <a:srgbClr val="FFFF66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60625" y="2667000"/>
            <a:ext cx="6540500" cy="3019425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Keynote - Bernie Szukalski, ESRI</a:t>
            </a:r>
          </a:p>
          <a:p>
            <a:pPr>
              <a:defRPr/>
            </a:pPr>
            <a:r>
              <a:rPr lang="en-US" sz="2800" dirty="0" smtClean="0"/>
              <a:t>Registration Open!</a:t>
            </a:r>
          </a:p>
          <a:p>
            <a:pPr>
              <a:defRPr/>
            </a:pPr>
            <a:r>
              <a:rPr lang="en-US" sz="2800" dirty="0" smtClean="0"/>
              <a:t>Map Gallery Submissions Online</a:t>
            </a:r>
          </a:p>
          <a:p>
            <a:pPr>
              <a:defRPr/>
            </a:pPr>
            <a:r>
              <a:rPr lang="en-US" sz="2800" dirty="0" smtClean="0"/>
              <a:t>Post Training—Register Early!</a:t>
            </a:r>
          </a:p>
          <a:p>
            <a:pPr>
              <a:defRPr/>
            </a:pPr>
            <a:r>
              <a:rPr lang="en-US" sz="2800" dirty="0" smtClean="0">
                <a:hlinkClick r:id="rId3"/>
              </a:rPr>
              <a:t>http://www.esri.com/events/serug/</a:t>
            </a:r>
            <a:endParaRPr lang="en-US" sz="2800" dirty="0" smtClean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 smtClean="0"/>
          </a:p>
          <a:p>
            <a:pPr>
              <a:buFontTx/>
              <a:buNone/>
              <a:defRPr/>
            </a:pPr>
            <a:endParaRPr lang="en-US" dirty="0" smtClean="0"/>
          </a:p>
        </p:txBody>
      </p:sp>
      <p:pic>
        <p:nvPicPr>
          <p:cNvPr id="14340" name="Picture 7" descr="ESRIProductLogo_C_glow_sRG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4425" y="5156200"/>
            <a:ext cx="11207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ESRI Southeast Regional User Group (SERUG) Conferen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5758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02038" y="565150"/>
            <a:ext cx="5541962" cy="749300"/>
          </a:xfrm>
        </p:spPr>
        <p:txBody>
          <a:bodyPr/>
          <a:lstStyle/>
          <a:p>
            <a:pPr>
              <a:defRPr/>
            </a:pPr>
            <a:r>
              <a:rPr lang="en-US" sz="4000" dirty="0" smtClean="0"/>
              <a:t>SERUG 2009 Stats…</a:t>
            </a:r>
            <a:endParaRPr lang="en-US" sz="4000" i="1" dirty="0" smtClean="0">
              <a:solidFill>
                <a:srgbClr val="FFFF66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0150" y="2249488"/>
            <a:ext cx="6540500" cy="3636962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425 Attendees</a:t>
            </a:r>
          </a:p>
          <a:p>
            <a:pPr>
              <a:defRPr/>
            </a:pPr>
            <a:r>
              <a:rPr lang="en-US" sz="2800" dirty="0" smtClean="0"/>
              <a:t>39 Exhibitors in Solutions Expo</a:t>
            </a:r>
          </a:p>
          <a:p>
            <a:pPr>
              <a:defRPr/>
            </a:pPr>
            <a:r>
              <a:rPr lang="en-US" sz="2800" dirty="0" smtClean="0"/>
              <a:t>48 User Presentations </a:t>
            </a:r>
            <a:r>
              <a:rPr lang="en-US" sz="1400" dirty="0" smtClean="0"/>
              <a:t>(60 abstracts submitted)</a:t>
            </a:r>
          </a:p>
          <a:p>
            <a:pPr>
              <a:defRPr/>
            </a:pPr>
            <a:r>
              <a:rPr lang="en-US" sz="2800" dirty="0" smtClean="0"/>
              <a:t>14 ESRI Tech Sessions</a:t>
            </a:r>
          </a:p>
          <a:p>
            <a:pPr>
              <a:defRPr/>
            </a:pPr>
            <a:r>
              <a:rPr lang="en-US" sz="2800" dirty="0" smtClean="0"/>
              <a:t>38 Map Gallery Submissions</a:t>
            </a:r>
          </a:p>
          <a:p>
            <a:pPr>
              <a:defRPr/>
            </a:pPr>
            <a:r>
              <a:rPr lang="en-US" sz="2800" dirty="0" smtClean="0"/>
              <a:t>24 Students in Post-Conference Training</a:t>
            </a:r>
          </a:p>
          <a:p>
            <a:pPr>
              <a:buFontTx/>
              <a:buNone/>
              <a:defRPr/>
            </a:pPr>
            <a:endParaRPr lang="en-US" dirty="0" smtClean="0"/>
          </a:p>
        </p:txBody>
      </p:sp>
      <p:pic>
        <p:nvPicPr>
          <p:cNvPr id="15364" name="Picture 7" descr="ESRIProductLogo_C_glow_s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4425" y="5156200"/>
            <a:ext cx="11207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ESRI Southeast Regional User Group (SERUG) Conferen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5758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326097"/>
      </a:lt1>
      <a:dk2>
        <a:srgbClr val="FFFFFF"/>
      </a:dk2>
      <a:lt2>
        <a:srgbClr val="000000"/>
      </a:lt2>
      <a:accent1>
        <a:srgbClr val="A7C32F"/>
      </a:accent1>
      <a:accent2>
        <a:srgbClr val="FFFF66"/>
      </a:accent2>
      <a:accent3>
        <a:srgbClr val="ADB6C9"/>
      </a:accent3>
      <a:accent4>
        <a:srgbClr val="000000"/>
      </a:accent4>
      <a:accent5>
        <a:srgbClr val="D0DEAD"/>
      </a:accent5>
      <a:accent6>
        <a:srgbClr val="E7E75C"/>
      </a:accent6>
      <a:hlink>
        <a:srgbClr val="FFFF66"/>
      </a:hlink>
      <a:folHlink>
        <a:srgbClr val="A7C32F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0">
          <a:gsLst>
            <a:gs pos="0">
              <a:srgbClr val="014687"/>
            </a:gs>
            <a:gs pos="100000">
              <a:srgbClr val="3393C2"/>
            </a:gs>
          </a:gsLst>
          <a:lin ang="2700000" scaled="1"/>
        </a:gradFill>
        <a:ln w="2857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>
              <a:outerShdw blurRad="25400" dist="25400" dir="2700000" algn="tl">
                <a:srgbClr val="000000"/>
              </a:outerShdw>
            </a:effectLst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14687"/>
            </a:gs>
            <a:gs pos="100000">
              <a:srgbClr val="3393C2"/>
            </a:gs>
          </a:gsLst>
          <a:lin ang="2700000" scaled="1"/>
        </a:gradFill>
        <a:ln w="2857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326097"/>
        </a:lt1>
        <a:dk2>
          <a:srgbClr val="FFFFFF"/>
        </a:dk2>
        <a:lt2>
          <a:srgbClr val="000000"/>
        </a:lt2>
        <a:accent1>
          <a:srgbClr val="A7C32F"/>
        </a:accent1>
        <a:accent2>
          <a:srgbClr val="FFFF66"/>
        </a:accent2>
        <a:accent3>
          <a:srgbClr val="ADB6C9"/>
        </a:accent3>
        <a:accent4>
          <a:srgbClr val="000000"/>
        </a:accent4>
        <a:accent5>
          <a:srgbClr val="D0DEAD"/>
        </a:accent5>
        <a:accent6>
          <a:srgbClr val="E7E75C"/>
        </a:accent6>
        <a:hlink>
          <a:srgbClr val="FFFF66"/>
        </a:hlink>
        <a:folHlink>
          <a:srgbClr val="FC921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3928</TotalTime>
  <Words>999</Words>
  <Application>Microsoft Office PowerPoint</Application>
  <PresentationFormat>On-screen Show (4:3)</PresentationFormat>
  <Paragraphs>205</Paragraphs>
  <Slides>32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Introduction to Model Builder</vt:lpstr>
      <vt:lpstr>What is ModelBuilder? </vt:lpstr>
      <vt:lpstr>What is ModelBuilder? </vt:lpstr>
      <vt:lpstr>Tools and Framework</vt:lpstr>
      <vt:lpstr>Framework Four ways to use tools</vt:lpstr>
      <vt:lpstr>Demo 1</vt:lpstr>
      <vt:lpstr>ArcToolbox Basics</vt:lpstr>
      <vt:lpstr>Demo Review Model elements</vt:lpstr>
      <vt:lpstr>Elements can be:</vt:lpstr>
      <vt:lpstr>Demo Review Model process and process states</vt:lpstr>
      <vt:lpstr>Demo Review Derived data</vt:lpstr>
      <vt:lpstr>Demo Review  Connecting data and processes</vt:lpstr>
      <vt:lpstr>Demo Review Execution messages</vt:lpstr>
      <vt:lpstr>Demo 2</vt:lpstr>
      <vt:lpstr>Running a model From a dialog box</vt:lpstr>
      <vt:lpstr>Demo Review Model parameters</vt:lpstr>
      <vt:lpstr>Demo Review  Adding Results</vt:lpstr>
      <vt:lpstr>Making variables</vt:lpstr>
      <vt:lpstr>Intermediate data</vt:lpstr>
      <vt:lpstr>Model properties dialog</vt:lpstr>
      <vt:lpstr>Model properties General</vt:lpstr>
      <vt:lpstr>Model properties Parameters</vt:lpstr>
      <vt:lpstr>Demo 3</vt:lpstr>
      <vt:lpstr>Feature sets and record sets</vt:lpstr>
      <vt:lpstr>Symbology</vt:lpstr>
      <vt:lpstr>Sharing tools How data is used in the tool</vt:lpstr>
      <vt:lpstr>Performance Tips Helping your models</vt:lpstr>
      <vt:lpstr>New at 9.3</vt:lpstr>
      <vt:lpstr>ModelBuilder Support</vt:lpstr>
      <vt:lpstr> </vt:lpstr>
      <vt:lpstr>Westin Charlotte  601 S. College Street Charlotte, NC 28202</vt:lpstr>
      <vt:lpstr>SERUG 2009 Stats…</vt:lpstr>
    </vt:vector>
  </TitlesOfParts>
  <Company>ESRI Employee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Modelbuilder</dc:title>
  <dc:creator>Kevin Armstrong</dc:creator>
  <cp:lastModifiedBy>Mike Sweeney</cp:lastModifiedBy>
  <cp:revision>160</cp:revision>
  <cp:lastPrinted>2008-10-17T16:58:09Z</cp:lastPrinted>
  <dcterms:created xsi:type="dcterms:W3CDTF">2008-11-07T01:37:08Z</dcterms:created>
  <dcterms:modified xsi:type="dcterms:W3CDTF">2010-02-24T16:29:15Z</dcterms:modified>
</cp:coreProperties>
</file>