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 id="2147483699" r:id="rId2"/>
  </p:sldMasterIdLst>
  <p:notesMasterIdLst>
    <p:notesMasterId r:id="rId69"/>
  </p:notesMasterIdLst>
  <p:handoutMasterIdLst>
    <p:handoutMasterId r:id="rId70"/>
  </p:handoutMasterIdLst>
  <p:sldIdLst>
    <p:sldId id="370" r:id="rId3"/>
    <p:sldId id="374" r:id="rId4"/>
    <p:sldId id="468" r:id="rId5"/>
    <p:sldId id="419" r:id="rId6"/>
    <p:sldId id="422" r:id="rId7"/>
    <p:sldId id="381" r:id="rId8"/>
    <p:sldId id="377" r:id="rId9"/>
    <p:sldId id="378" r:id="rId10"/>
    <p:sldId id="440" r:id="rId11"/>
    <p:sldId id="425" r:id="rId12"/>
    <p:sldId id="382" r:id="rId13"/>
    <p:sldId id="383" r:id="rId14"/>
    <p:sldId id="384" r:id="rId15"/>
    <p:sldId id="385" r:id="rId16"/>
    <p:sldId id="386" r:id="rId17"/>
    <p:sldId id="387" r:id="rId18"/>
    <p:sldId id="424" r:id="rId19"/>
    <p:sldId id="463" r:id="rId20"/>
    <p:sldId id="466" r:id="rId21"/>
    <p:sldId id="467" r:id="rId22"/>
    <p:sldId id="388" r:id="rId23"/>
    <p:sldId id="430" r:id="rId24"/>
    <p:sldId id="453" r:id="rId25"/>
    <p:sldId id="389" r:id="rId26"/>
    <p:sldId id="443" r:id="rId27"/>
    <p:sldId id="444" r:id="rId28"/>
    <p:sldId id="445" r:id="rId29"/>
    <p:sldId id="390" r:id="rId30"/>
    <p:sldId id="391" r:id="rId31"/>
    <p:sldId id="392" r:id="rId32"/>
    <p:sldId id="432" r:id="rId33"/>
    <p:sldId id="393" r:id="rId34"/>
    <p:sldId id="394" r:id="rId35"/>
    <p:sldId id="395" r:id="rId36"/>
    <p:sldId id="398" r:id="rId37"/>
    <p:sldId id="399" r:id="rId38"/>
    <p:sldId id="434" r:id="rId39"/>
    <p:sldId id="435" r:id="rId40"/>
    <p:sldId id="441" r:id="rId41"/>
    <p:sldId id="442" r:id="rId42"/>
    <p:sldId id="433" r:id="rId43"/>
    <p:sldId id="402" r:id="rId44"/>
    <p:sldId id="403" r:id="rId45"/>
    <p:sldId id="404" r:id="rId46"/>
    <p:sldId id="438" r:id="rId47"/>
    <p:sldId id="408" r:id="rId48"/>
    <p:sldId id="456" r:id="rId49"/>
    <p:sldId id="439" r:id="rId50"/>
    <p:sldId id="457" r:id="rId51"/>
    <p:sldId id="458" r:id="rId52"/>
    <p:sldId id="459" r:id="rId53"/>
    <p:sldId id="460" r:id="rId54"/>
    <p:sldId id="461" r:id="rId55"/>
    <p:sldId id="462" r:id="rId56"/>
    <p:sldId id="409" r:id="rId57"/>
    <p:sldId id="410" r:id="rId58"/>
    <p:sldId id="446" r:id="rId59"/>
    <p:sldId id="447" r:id="rId60"/>
    <p:sldId id="448" r:id="rId61"/>
    <p:sldId id="452" r:id="rId62"/>
    <p:sldId id="450" r:id="rId63"/>
    <p:sldId id="451" r:id="rId64"/>
    <p:sldId id="411" r:id="rId65"/>
    <p:sldId id="455" r:id="rId66"/>
    <p:sldId id="427" r:id="rId67"/>
    <p:sldId id="428" r:id="rId68"/>
  </p:sldIdLst>
  <p:sldSz cx="9144000" cy="6858000" type="screen4x3"/>
  <p:notesSz cx="7010400" cy="9296400"/>
  <p:defaultTextStyle>
    <a:defPPr>
      <a:defRPr lang="en-US"/>
    </a:defPPr>
    <a:lvl1pPr algn="ctr" rtl="0" eaLnBrk="0" fontAlgn="base" hangingPunct="0">
      <a:spcBef>
        <a:spcPct val="0"/>
      </a:spcBef>
      <a:spcAft>
        <a:spcPct val="0"/>
      </a:spcAft>
      <a:defRPr sz="2400" kern="1200">
        <a:solidFill>
          <a:schemeClr val="tx1"/>
        </a:solidFill>
        <a:latin typeface="Times New Roman"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00007E"/>
    <a:srgbClr val="FFFF66"/>
    <a:srgbClr val="0000C2"/>
    <a:srgbClr val="0000FF"/>
    <a:srgbClr val="0000CC"/>
    <a:srgbClr val="0000AA"/>
    <a:srgbClr val="FFFFFF"/>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23" autoAdjust="0"/>
    <p:restoredTop sz="94622" autoAdjust="0"/>
  </p:normalViewPr>
  <p:slideViewPr>
    <p:cSldViewPr>
      <p:cViewPr varScale="1">
        <p:scale>
          <a:sx n="74" d="100"/>
          <a:sy n="74" d="100"/>
        </p:scale>
        <p:origin x="-894" y="-90"/>
      </p:cViewPr>
      <p:guideLst>
        <p:guide orient="horz" pos="2160"/>
        <p:guide pos="2976"/>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100" d="100"/>
        <a:sy n="100" d="100"/>
      </p:scale>
      <p:origin x="0" y="18570"/>
    </p:cViewPr>
  </p:sorterViewPr>
  <p:notesViewPr>
    <p:cSldViewPr>
      <p:cViewPr varScale="1">
        <p:scale>
          <a:sx n="56" d="100"/>
          <a:sy n="56" d="100"/>
        </p:scale>
        <p:origin x="-1782" y="-84"/>
      </p:cViewPr>
      <p:guideLst>
        <p:guide orient="horz" pos="2927"/>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s>
</file>

<file path=ppt/_rels/viewProps.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slide" Target="slides/slide11.xml"/><Relationship Id="rId1" Type="http://schemas.openxmlformats.org/officeDocument/2006/relationships/slide" Target="slides/slide6.xml"/><Relationship Id="rId6" Type="http://schemas.openxmlformats.org/officeDocument/2006/relationships/slide" Target="slides/slide46.xml"/><Relationship Id="rId5" Type="http://schemas.openxmlformats.org/officeDocument/2006/relationships/slide" Target="slides/slide28.xml"/><Relationship Id="rId4" Type="http://schemas.openxmlformats.org/officeDocument/2006/relationships/slide" Target="slides/slide16.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08313" cy="473075"/>
          </a:xfrm>
          <a:prstGeom prst="rect">
            <a:avLst/>
          </a:prstGeom>
          <a:noFill/>
          <a:ln w="12700" cap="sq">
            <a:noFill/>
            <a:miter lim="800000"/>
            <a:headEnd type="none" w="sm" len="sm"/>
            <a:tailEnd type="none" w="sm" len="sm"/>
          </a:ln>
          <a:effectLst/>
        </p:spPr>
        <p:txBody>
          <a:bodyPr vert="horz" wrap="square" lIns="92847" tIns="46425" rIns="92847" bIns="46425" numCol="1" anchor="t" anchorCtr="0" compatLnSpc="1">
            <a:prstTxWarp prst="textNoShape">
              <a:avLst/>
            </a:prstTxWarp>
          </a:bodyPr>
          <a:lstStyle>
            <a:lvl1pPr algn="l" defTabSz="928688">
              <a:defRPr sz="1200">
                <a:latin typeface="Times New Roman" charset="0"/>
              </a:defRPr>
            </a:lvl1pPr>
          </a:lstStyle>
          <a:p>
            <a:pPr>
              <a:defRPr/>
            </a:pPr>
            <a:endParaRPr lang="en-US" dirty="0"/>
          </a:p>
        </p:txBody>
      </p:sp>
      <p:sp>
        <p:nvSpPr>
          <p:cNvPr id="41987" name="Rectangle 3"/>
          <p:cNvSpPr>
            <a:spLocks noGrp="1" noChangeArrowheads="1"/>
          </p:cNvSpPr>
          <p:nvPr>
            <p:ph type="dt" sz="quarter" idx="1"/>
          </p:nvPr>
        </p:nvSpPr>
        <p:spPr bwMode="auto">
          <a:xfrm>
            <a:off x="3986213" y="0"/>
            <a:ext cx="3008312" cy="473075"/>
          </a:xfrm>
          <a:prstGeom prst="rect">
            <a:avLst/>
          </a:prstGeom>
          <a:noFill/>
          <a:ln w="12700" cap="sq">
            <a:noFill/>
            <a:miter lim="800000"/>
            <a:headEnd type="none" w="sm" len="sm"/>
            <a:tailEnd type="none" w="sm" len="sm"/>
          </a:ln>
          <a:effectLst/>
        </p:spPr>
        <p:txBody>
          <a:bodyPr vert="horz" wrap="square" lIns="92847" tIns="46425" rIns="92847" bIns="46425" numCol="1" anchor="t" anchorCtr="0" compatLnSpc="1">
            <a:prstTxWarp prst="textNoShape">
              <a:avLst/>
            </a:prstTxWarp>
          </a:bodyPr>
          <a:lstStyle>
            <a:lvl1pPr algn="r" defTabSz="928688">
              <a:defRPr sz="1200">
                <a:latin typeface="Times New Roman" charset="0"/>
              </a:defRPr>
            </a:lvl1pPr>
          </a:lstStyle>
          <a:p>
            <a:pPr>
              <a:defRPr/>
            </a:pPr>
            <a:endParaRPr lang="en-US" dirty="0"/>
          </a:p>
        </p:txBody>
      </p:sp>
      <p:sp>
        <p:nvSpPr>
          <p:cNvPr id="41988" name="Rectangle 4"/>
          <p:cNvSpPr>
            <a:spLocks noGrp="1" noChangeArrowheads="1"/>
          </p:cNvSpPr>
          <p:nvPr>
            <p:ph type="ftr" sz="quarter" idx="2"/>
          </p:nvPr>
        </p:nvSpPr>
        <p:spPr bwMode="auto">
          <a:xfrm>
            <a:off x="0" y="8823325"/>
            <a:ext cx="3008313" cy="473075"/>
          </a:xfrm>
          <a:prstGeom prst="rect">
            <a:avLst/>
          </a:prstGeom>
          <a:noFill/>
          <a:ln w="12700" cap="sq">
            <a:noFill/>
            <a:miter lim="800000"/>
            <a:headEnd type="none" w="sm" len="sm"/>
            <a:tailEnd type="none" w="sm" len="sm"/>
          </a:ln>
          <a:effectLst/>
        </p:spPr>
        <p:txBody>
          <a:bodyPr vert="horz" wrap="square" lIns="92847" tIns="46425" rIns="92847" bIns="46425" numCol="1" anchor="b" anchorCtr="0" compatLnSpc="1">
            <a:prstTxWarp prst="textNoShape">
              <a:avLst/>
            </a:prstTxWarp>
          </a:bodyPr>
          <a:lstStyle>
            <a:lvl1pPr algn="l" defTabSz="928688">
              <a:defRPr sz="1200">
                <a:latin typeface="Times New Roman" charset="0"/>
              </a:defRPr>
            </a:lvl1pPr>
          </a:lstStyle>
          <a:p>
            <a:pPr>
              <a:defRPr/>
            </a:pPr>
            <a:endParaRPr lang="en-US" dirty="0"/>
          </a:p>
        </p:txBody>
      </p:sp>
      <p:sp>
        <p:nvSpPr>
          <p:cNvPr id="41989" name="Rectangle 5"/>
          <p:cNvSpPr>
            <a:spLocks noGrp="1" noChangeArrowheads="1"/>
          </p:cNvSpPr>
          <p:nvPr>
            <p:ph type="sldNum" sz="quarter" idx="3"/>
          </p:nvPr>
        </p:nvSpPr>
        <p:spPr bwMode="auto">
          <a:xfrm>
            <a:off x="3986213" y="8823325"/>
            <a:ext cx="3008312" cy="473075"/>
          </a:xfrm>
          <a:prstGeom prst="rect">
            <a:avLst/>
          </a:prstGeom>
          <a:noFill/>
          <a:ln w="12700" cap="sq">
            <a:noFill/>
            <a:miter lim="800000"/>
            <a:headEnd type="none" w="sm" len="sm"/>
            <a:tailEnd type="none" w="sm" len="sm"/>
          </a:ln>
          <a:effectLst/>
        </p:spPr>
        <p:txBody>
          <a:bodyPr vert="horz" wrap="square" lIns="92847" tIns="46425" rIns="92847" bIns="46425" numCol="1" anchor="b" anchorCtr="0" compatLnSpc="1">
            <a:prstTxWarp prst="textNoShape">
              <a:avLst/>
            </a:prstTxWarp>
          </a:bodyPr>
          <a:lstStyle>
            <a:lvl1pPr algn="r" defTabSz="928688">
              <a:defRPr sz="1200">
                <a:latin typeface="Times New Roman" charset="0"/>
              </a:defRPr>
            </a:lvl1pPr>
          </a:lstStyle>
          <a:p>
            <a:pPr>
              <a:defRPr/>
            </a:pPr>
            <a:fld id="{F9B2DE18-72AD-4AEF-9210-06C79869D7E2}"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38475" cy="465138"/>
          </a:xfrm>
          <a:prstGeom prst="rect">
            <a:avLst/>
          </a:prstGeom>
          <a:noFill/>
          <a:ln w="12700" cap="sq">
            <a:noFill/>
            <a:miter lim="800000"/>
            <a:headEnd type="none" w="sm" len="sm"/>
            <a:tailEnd type="none" w="sm" len="sm"/>
          </a:ln>
          <a:effectLst/>
        </p:spPr>
        <p:txBody>
          <a:bodyPr vert="horz" wrap="square" lIns="92847" tIns="46425" rIns="92847" bIns="46425" numCol="1" anchor="t" anchorCtr="0" compatLnSpc="1">
            <a:prstTxWarp prst="textNoShape">
              <a:avLst/>
            </a:prstTxWarp>
          </a:bodyPr>
          <a:lstStyle>
            <a:lvl1pPr algn="l" defTabSz="928688">
              <a:defRPr sz="1200">
                <a:latin typeface="Times New Roman" charset="0"/>
              </a:defRPr>
            </a:lvl1pPr>
          </a:lstStyle>
          <a:p>
            <a:pPr>
              <a:defRPr/>
            </a:pPr>
            <a:endParaRPr lang="en-US" dirty="0"/>
          </a:p>
        </p:txBody>
      </p:sp>
      <p:sp>
        <p:nvSpPr>
          <p:cNvPr id="30723" name="Rectangle 3"/>
          <p:cNvSpPr>
            <a:spLocks noGrp="1" noChangeArrowheads="1"/>
          </p:cNvSpPr>
          <p:nvPr>
            <p:ph type="dt" idx="1"/>
          </p:nvPr>
        </p:nvSpPr>
        <p:spPr bwMode="auto">
          <a:xfrm>
            <a:off x="3971925" y="0"/>
            <a:ext cx="3038475" cy="465138"/>
          </a:xfrm>
          <a:prstGeom prst="rect">
            <a:avLst/>
          </a:prstGeom>
          <a:noFill/>
          <a:ln w="12700" cap="sq">
            <a:noFill/>
            <a:miter lim="800000"/>
            <a:headEnd type="none" w="sm" len="sm"/>
            <a:tailEnd type="none" w="sm" len="sm"/>
          </a:ln>
          <a:effectLst/>
        </p:spPr>
        <p:txBody>
          <a:bodyPr vert="horz" wrap="square" lIns="92847" tIns="46425" rIns="92847" bIns="46425" numCol="1" anchor="t" anchorCtr="0" compatLnSpc="1">
            <a:prstTxWarp prst="textNoShape">
              <a:avLst/>
            </a:prstTxWarp>
          </a:bodyPr>
          <a:lstStyle>
            <a:lvl1pPr algn="r" defTabSz="928688">
              <a:defRPr sz="1200">
                <a:latin typeface="Times New Roman" charset="0"/>
              </a:defRPr>
            </a:lvl1pPr>
          </a:lstStyle>
          <a:p>
            <a:pPr>
              <a:defRPr/>
            </a:pPr>
            <a:endParaRPr lang="en-US" dirty="0"/>
          </a:p>
        </p:txBody>
      </p:sp>
      <p:sp>
        <p:nvSpPr>
          <p:cNvPr id="65540"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p:spPr>
      </p:sp>
      <p:sp>
        <p:nvSpPr>
          <p:cNvPr id="30725" name="Rectangle 5"/>
          <p:cNvSpPr>
            <a:spLocks noGrp="1" noChangeArrowheads="1"/>
          </p:cNvSpPr>
          <p:nvPr>
            <p:ph type="body" sz="quarter" idx="3"/>
          </p:nvPr>
        </p:nvSpPr>
        <p:spPr bwMode="auto">
          <a:xfrm>
            <a:off x="935038" y="4414838"/>
            <a:ext cx="5140325" cy="4183062"/>
          </a:xfrm>
          <a:prstGeom prst="rect">
            <a:avLst/>
          </a:prstGeom>
          <a:noFill/>
          <a:ln w="12700" cap="sq">
            <a:noFill/>
            <a:miter lim="800000"/>
            <a:headEnd type="none" w="sm" len="sm"/>
            <a:tailEnd type="none" w="sm" len="sm"/>
          </a:ln>
          <a:effectLst/>
        </p:spPr>
        <p:txBody>
          <a:bodyPr vert="horz" wrap="square" lIns="92847" tIns="46425" rIns="92847" bIns="4642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26" name="Rectangle 6"/>
          <p:cNvSpPr>
            <a:spLocks noGrp="1" noChangeArrowheads="1"/>
          </p:cNvSpPr>
          <p:nvPr>
            <p:ph type="ftr" sz="quarter" idx="4"/>
          </p:nvPr>
        </p:nvSpPr>
        <p:spPr bwMode="auto">
          <a:xfrm>
            <a:off x="0" y="8831263"/>
            <a:ext cx="3038475" cy="465137"/>
          </a:xfrm>
          <a:prstGeom prst="rect">
            <a:avLst/>
          </a:prstGeom>
          <a:noFill/>
          <a:ln w="12700" cap="sq">
            <a:noFill/>
            <a:miter lim="800000"/>
            <a:headEnd type="none" w="sm" len="sm"/>
            <a:tailEnd type="none" w="sm" len="sm"/>
          </a:ln>
          <a:effectLst/>
        </p:spPr>
        <p:txBody>
          <a:bodyPr vert="horz" wrap="square" lIns="92847" tIns="46425" rIns="92847" bIns="46425" numCol="1" anchor="b" anchorCtr="0" compatLnSpc="1">
            <a:prstTxWarp prst="textNoShape">
              <a:avLst/>
            </a:prstTxWarp>
          </a:bodyPr>
          <a:lstStyle>
            <a:lvl1pPr algn="l" defTabSz="928688">
              <a:defRPr sz="1200">
                <a:latin typeface="Times New Roman" charset="0"/>
              </a:defRPr>
            </a:lvl1pPr>
          </a:lstStyle>
          <a:p>
            <a:pPr>
              <a:defRPr/>
            </a:pPr>
            <a:endParaRPr lang="en-US" dirty="0"/>
          </a:p>
        </p:txBody>
      </p:sp>
      <p:sp>
        <p:nvSpPr>
          <p:cNvPr id="30727" name="Rectangle 7"/>
          <p:cNvSpPr>
            <a:spLocks noGrp="1" noChangeArrowheads="1"/>
          </p:cNvSpPr>
          <p:nvPr>
            <p:ph type="sldNum" sz="quarter" idx="5"/>
          </p:nvPr>
        </p:nvSpPr>
        <p:spPr bwMode="auto">
          <a:xfrm>
            <a:off x="3971925" y="8831263"/>
            <a:ext cx="3038475" cy="465137"/>
          </a:xfrm>
          <a:prstGeom prst="rect">
            <a:avLst/>
          </a:prstGeom>
          <a:noFill/>
          <a:ln w="12700" cap="sq">
            <a:noFill/>
            <a:miter lim="800000"/>
            <a:headEnd type="none" w="sm" len="sm"/>
            <a:tailEnd type="none" w="sm" len="sm"/>
          </a:ln>
          <a:effectLst/>
        </p:spPr>
        <p:txBody>
          <a:bodyPr vert="horz" wrap="square" lIns="92847" tIns="46425" rIns="92847" bIns="46425" numCol="1" anchor="b" anchorCtr="0" compatLnSpc="1">
            <a:prstTxWarp prst="textNoShape">
              <a:avLst/>
            </a:prstTxWarp>
          </a:bodyPr>
          <a:lstStyle>
            <a:lvl1pPr algn="r" defTabSz="928688">
              <a:defRPr sz="1200">
                <a:latin typeface="Times New Roman" charset="0"/>
              </a:defRPr>
            </a:lvl1pPr>
          </a:lstStyle>
          <a:p>
            <a:pPr>
              <a:defRPr/>
            </a:pPr>
            <a:fld id="{5BA021F8-A719-4E1B-9121-E0E59BBC3486}"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AE9F070-D748-452B-B81B-F9A9CF4230EE}" type="slidenum">
              <a:rPr lang="en-US" smtClean="0"/>
              <a:pPr/>
              <a:t>1</a:t>
            </a:fld>
            <a:endParaRPr lang="en-US" dirty="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6CF63FF-9DE8-40B2-B27D-27B28F44C853}" type="slidenum">
              <a:rPr lang="en-US" smtClean="0"/>
              <a:pPr/>
              <a:t>2</a:t>
            </a:fld>
            <a:endParaRPr lang="en-US" dirty="0" smtClean="0"/>
          </a:p>
        </p:txBody>
      </p:sp>
      <p:sp>
        <p:nvSpPr>
          <p:cNvPr id="68611" name="Rectangle 2"/>
          <p:cNvSpPr>
            <a:spLocks noGrp="1" noRot="1" noChangeAspect="1" noChangeArrowheads="1" noTextEdit="1"/>
          </p:cNvSpPr>
          <p:nvPr>
            <p:ph type="sldImg"/>
          </p:nvPr>
        </p:nvSpPr>
        <p:spPr>
          <a:xfrm>
            <a:off x="1181100" y="696913"/>
            <a:ext cx="4648200" cy="3486150"/>
          </a:xfrm>
          <a:ln/>
        </p:spPr>
      </p:sp>
      <p:sp>
        <p:nvSpPr>
          <p:cNvPr id="68612" name="Rectangle 3"/>
          <p:cNvSpPr>
            <a:spLocks noGrp="1" noChangeArrowheads="1"/>
          </p:cNvSpPr>
          <p:nvPr>
            <p:ph type="body" idx="1"/>
          </p:nvPr>
        </p:nvSpPr>
        <p:spPr>
          <a:xfrm>
            <a:off x="935038" y="4416425"/>
            <a:ext cx="5140325" cy="4183063"/>
          </a:xfrm>
          <a:noFill/>
          <a:ln w="9525"/>
        </p:spPr>
        <p:txBody>
          <a:bodyPr/>
          <a:lstStyle/>
          <a:p>
            <a:r>
              <a:rPr lang="en-US" sz="1600" dirty="0" smtClean="0"/>
              <a:t>Flood Insurance</a:t>
            </a:r>
          </a:p>
          <a:p>
            <a:pPr>
              <a:buFontTx/>
              <a:buChar char="•"/>
            </a:pPr>
            <a:r>
              <a:rPr lang="en-US" sz="1600" dirty="0" smtClean="0"/>
              <a:t>Flood insurance is a local program with a national presence</a:t>
            </a:r>
          </a:p>
          <a:p>
            <a:pPr>
              <a:buFontTx/>
              <a:buChar char="•"/>
            </a:pPr>
            <a:r>
              <a:rPr lang="en-US" sz="1600" dirty="0" smtClean="0"/>
              <a:t>Communities (incorporated and unincorporated) have to join the program before property owners to purchase federally subsidized flood insurance</a:t>
            </a:r>
          </a:p>
          <a:p>
            <a:pPr>
              <a:buFontTx/>
              <a:buChar char="•"/>
            </a:pPr>
            <a:r>
              <a:rPr lang="en-US" sz="1600" dirty="0" smtClean="0"/>
              <a:t>A community has to remain in good standing for the individual property owner’s flood insurance to remain in force.  </a:t>
            </a:r>
          </a:p>
          <a:p>
            <a:pPr>
              <a:buFontTx/>
              <a:buChar char="•"/>
            </a:pPr>
            <a:r>
              <a:rPr lang="en-US" sz="1600" dirty="0" smtClean="0"/>
              <a:t>Therefore the community is the real building unit of the entire program</a:t>
            </a:r>
          </a:p>
          <a:p>
            <a:r>
              <a:rPr lang="en-US" sz="1600" dirty="0" smtClean="0"/>
              <a:t>Floodplain Management</a:t>
            </a:r>
          </a:p>
          <a:p>
            <a:endParaRPr lang="en-US" sz="1600" dirty="0" smtClean="0"/>
          </a:p>
          <a:p>
            <a:pPr>
              <a:buFontTx/>
              <a:buChar char="•"/>
            </a:pPr>
            <a:endParaRPr lang="en-US" sz="1600" dirty="0" smtClean="0"/>
          </a:p>
          <a:p>
            <a:pPr>
              <a:buFontTx/>
              <a:buChar char="•"/>
            </a:pPr>
            <a:endParaRPr lang="en-US" dirty="0" smtClean="0"/>
          </a:p>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B930367-DA76-46CD-B9DB-D850379DC5C8}" type="slidenum">
              <a:rPr lang="en-US" smtClean="0"/>
              <a:pPr/>
              <a:t>3</a:t>
            </a:fld>
            <a:endParaRPr lang="en-US" smtClean="0"/>
          </a:p>
        </p:txBody>
      </p:sp>
      <p:sp>
        <p:nvSpPr>
          <p:cNvPr id="67587" name="Rectangle 2"/>
          <p:cNvSpPr>
            <a:spLocks noGrp="1" noRot="1" noChangeAspect="1" noChangeArrowheads="1" noTextEdit="1"/>
          </p:cNvSpPr>
          <p:nvPr>
            <p:ph type="sldImg"/>
          </p:nvPr>
        </p:nvSpPr>
        <p:spPr>
          <a:xfrm>
            <a:off x="1181100" y="696913"/>
            <a:ext cx="4648200" cy="3486150"/>
          </a:xfrm>
          <a:ln/>
        </p:spPr>
      </p:sp>
      <p:sp>
        <p:nvSpPr>
          <p:cNvPr id="67588" name="Rectangle 3"/>
          <p:cNvSpPr>
            <a:spLocks noGrp="1" noChangeArrowheads="1"/>
          </p:cNvSpPr>
          <p:nvPr>
            <p:ph type="body" idx="1"/>
          </p:nvPr>
        </p:nvSpPr>
        <p:spPr>
          <a:xfrm>
            <a:off x="935038" y="4416425"/>
            <a:ext cx="5140325" cy="4183063"/>
          </a:xfrm>
          <a:noFill/>
          <a:ln w="9525"/>
        </p:spPr>
        <p:txBody>
          <a:bodyPr/>
          <a:lstStyle/>
          <a:p>
            <a:r>
              <a:rPr lang="en-US" sz="1600" smtClean="0"/>
              <a:t>Comment on MNUSS and MNA here.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w="9525"/>
        </p:spPr>
        <p:txBody>
          <a:bodyPr/>
          <a:lstStyle/>
          <a:p>
            <a:endParaRPr lang="en-US" dirty="0" smtClean="0"/>
          </a:p>
        </p:txBody>
      </p:sp>
      <p:sp>
        <p:nvSpPr>
          <p:cNvPr id="71684" name="Slide Number Placeholder 3"/>
          <p:cNvSpPr txBox="1">
            <a:spLocks noGrp="1"/>
          </p:cNvSpPr>
          <p:nvPr/>
        </p:nvSpPr>
        <p:spPr bwMode="auto">
          <a:xfrm>
            <a:off x="3968750" y="8829675"/>
            <a:ext cx="3040063" cy="465138"/>
          </a:xfrm>
          <a:prstGeom prst="rect">
            <a:avLst/>
          </a:prstGeom>
          <a:noFill/>
          <a:ln w="9525">
            <a:noFill/>
            <a:miter lim="800000"/>
            <a:headEnd/>
            <a:tailEnd/>
          </a:ln>
        </p:spPr>
        <p:txBody>
          <a:bodyPr lIns="89297" tIns="44649" rIns="89297" bIns="44649" anchor="b"/>
          <a:lstStyle/>
          <a:p>
            <a:pPr algn="r"/>
            <a:fld id="{838347EC-173C-4CEC-934B-9CBDAEF64DC0}" type="slidenum">
              <a:rPr lang="en-US" sz="1200">
                <a:latin typeface="Arial" charset="0"/>
              </a:rPr>
              <a:pPr algn="r"/>
              <a:t>4</a:t>
            </a:fld>
            <a:endParaRPr lang="en-US" sz="1200" dirty="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w="9525"/>
        </p:spPr>
        <p:txBody>
          <a:bodyPr/>
          <a:lstStyle/>
          <a:p>
            <a:endParaRPr lang="en-US" dirty="0" smtClean="0"/>
          </a:p>
        </p:txBody>
      </p:sp>
      <p:sp>
        <p:nvSpPr>
          <p:cNvPr id="72708" name="Slide Number Placeholder 3"/>
          <p:cNvSpPr>
            <a:spLocks noGrp="1"/>
          </p:cNvSpPr>
          <p:nvPr>
            <p:ph type="sldNum" sz="quarter" idx="5"/>
          </p:nvPr>
        </p:nvSpPr>
        <p:spPr>
          <a:noFill/>
        </p:spPr>
        <p:txBody>
          <a:bodyPr/>
          <a:lstStyle/>
          <a:p>
            <a:pPr defTabSz="922338"/>
            <a:fld id="{4A78F204-FE88-4E42-832F-398928CF1B15}" type="slidenum">
              <a:rPr lang="en-US" smtClean="0">
                <a:latin typeface="Arial" charset="0"/>
              </a:rPr>
              <a:pPr defTabSz="922338"/>
              <a:t>5</a:t>
            </a:fld>
            <a:endParaRPr lang="en-US" dirty="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B9426A65-E82F-4BAF-B222-10A69FACABF3}" type="slidenum">
              <a:rPr lang="en-US" smtClean="0"/>
              <a:pPr/>
              <a:t>6</a:t>
            </a:fld>
            <a:endParaRPr lang="en-US" dirty="0" smtClean="0"/>
          </a:p>
        </p:txBody>
      </p:sp>
      <p:sp>
        <p:nvSpPr>
          <p:cNvPr id="77827" name="Rectangle 2"/>
          <p:cNvSpPr>
            <a:spLocks noGrp="1" noRot="1" noChangeAspect="1" noChangeArrowheads="1" noTextEdit="1"/>
          </p:cNvSpPr>
          <p:nvPr>
            <p:ph type="sldImg"/>
          </p:nvPr>
        </p:nvSpPr>
        <p:spPr>
          <a:xfrm>
            <a:off x="1184275" y="698500"/>
            <a:ext cx="4646613" cy="3484563"/>
          </a:xfrm>
          <a:ln/>
        </p:spPr>
      </p:sp>
      <p:sp>
        <p:nvSpPr>
          <p:cNvPr id="77828" name="Rectangle 3"/>
          <p:cNvSpPr>
            <a:spLocks noGrp="1" noChangeArrowheads="1"/>
          </p:cNvSpPr>
          <p:nvPr>
            <p:ph type="body" idx="1"/>
          </p:nvPr>
        </p:nvSpPr>
        <p:spPr>
          <a:xfrm>
            <a:off x="935038" y="4416425"/>
            <a:ext cx="5140325" cy="4181475"/>
          </a:xfrm>
          <a:noFill/>
          <a:ln w="9525"/>
        </p:spPr>
        <p:txBody>
          <a:bodyPr/>
          <a:lstStyle/>
          <a:p>
            <a:r>
              <a:rPr lang="en-US" sz="1600" dirty="0" smtClean="0"/>
              <a:t>Updated floodplain mapping is one of the most effective forms of mitigation.  There are many communities where millions of dollars of development occurs in the floodplain on a yearly basis.  Having incorrect floodplain data could result in hundreds of millions of dollars of damage and disaster relief for these areas in the future.</a:t>
            </a:r>
          </a:p>
        </p:txBody>
      </p:sp>
      <p:sp>
        <p:nvSpPr>
          <p:cNvPr id="77829" name="Rectangle 4"/>
          <p:cNvSpPr>
            <a:spLocks noChangeArrowheads="1"/>
          </p:cNvSpPr>
          <p:nvPr/>
        </p:nvSpPr>
        <p:spPr bwMode="auto">
          <a:xfrm>
            <a:off x="903288" y="4452938"/>
            <a:ext cx="184150" cy="274637"/>
          </a:xfrm>
          <a:prstGeom prst="rect">
            <a:avLst/>
          </a:prstGeom>
          <a:noFill/>
          <a:ln w="76200">
            <a:noFill/>
            <a:miter lim="800000"/>
            <a:headEnd/>
            <a:tailEnd/>
          </a:ln>
        </p:spPr>
        <p:txBody>
          <a:bodyPr wrap="none">
            <a:spAutoFit/>
          </a:bodyPr>
          <a:lstStyle/>
          <a:p>
            <a:pPr>
              <a:spcBef>
                <a:spcPct val="30000"/>
              </a:spcBef>
            </a:pPr>
            <a:endParaRPr kumimoji="1" 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7AB13B13-2A72-4FFE-B849-94C9DF7D576E}" type="slidenum">
              <a:rPr lang="en-US" smtClean="0"/>
              <a:pPr/>
              <a:t>7</a:t>
            </a:fld>
            <a:endParaRPr lang="en-US" dirty="0" smtClean="0"/>
          </a:p>
        </p:txBody>
      </p:sp>
      <p:sp>
        <p:nvSpPr>
          <p:cNvPr id="73731" name="Rectangle 2"/>
          <p:cNvSpPr>
            <a:spLocks noGrp="1" noRot="1" noChangeAspect="1" noChangeArrowheads="1" noTextEdit="1"/>
          </p:cNvSpPr>
          <p:nvPr>
            <p:ph type="sldImg"/>
          </p:nvPr>
        </p:nvSpPr>
        <p:spPr>
          <a:xfrm>
            <a:off x="1184275" y="698500"/>
            <a:ext cx="4646613" cy="3484563"/>
          </a:xfrm>
          <a:ln/>
        </p:spPr>
      </p:sp>
      <p:sp>
        <p:nvSpPr>
          <p:cNvPr id="73732" name="Rectangle 3"/>
          <p:cNvSpPr>
            <a:spLocks noGrp="1" noChangeArrowheads="1"/>
          </p:cNvSpPr>
          <p:nvPr>
            <p:ph type="body" idx="1"/>
          </p:nvPr>
        </p:nvSpPr>
        <p:spPr>
          <a:xfrm>
            <a:off x="935038" y="4416425"/>
            <a:ext cx="5140325" cy="4181475"/>
          </a:xfrm>
          <a:noFill/>
          <a:ln w="9525"/>
        </p:spPr>
        <p:txBody>
          <a:bodyPr/>
          <a:lstStyle/>
          <a:p>
            <a:pPr>
              <a:buFontTx/>
              <a:buChar char="•"/>
            </a:pPr>
            <a:r>
              <a:rPr lang="en-US" sz="1600" dirty="0" smtClean="0"/>
              <a:t>SC Became a CTP in 1999 and has performed the mapping needs assessment for FEMA</a:t>
            </a:r>
          </a:p>
          <a:p>
            <a:pPr>
              <a:buFontTx/>
              <a:buChar char="•"/>
            </a:pPr>
            <a:r>
              <a:rPr lang="en-US" sz="1600" dirty="0" smtClean="0"/>
              <a:t>SC would like to play a stronger role in preparing and maintaining the maps for the entire state</a:t>
            </a:r>
          </a:p>
          <a:p>
            <a:pPr>
              <a:buFontTx/>
              <a:buChar char="•"/>
            </a:pPr>
            <a:endParaRPr lang="en-US" dirty="0" smtClean="0"/>
          </a:p>
          <a:p>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249A9006-3A76-40B7-B01D-762AB05BC279}" type="slidenum">
              <a:rPr lang="en-US" smtClean="0"/>
              <a:pPr/>
              <a:t>8</a:t>
            </a:fld>
            <a:endParaRPr lang="en-US" dirty="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5999E519-F928-4137-BA93-D9D5D52DEB35}" type="slidenum">
              <a:rPr lang="en-US" smtClean="0"/>
              <a:pPr/>
              <a:t>11</a:t>
            </a:fld>
            <a:endParaRPr lang="en-US" dirty="0"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7D0802AB-C661-46A0-B305-2C290E53E1BF}" type="slidenum">
              <a:rPr lang="en-US" smtClean="0"/>
              <a:pPr/>
              <a:t>12</a:t>
            </a:fld>
            <a:endParaRPr lang="en-US" dirty="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41DC9810-066B-4E8B-AD34-4E2967F974B1}" type="slidenum">
              <a:rPr lang="en-US" smtClean="0"/>
              <a:pPr/>
              <a:t>13</a:t>
            </a:fld>
            <a:endParaRPr lang="en-US" dirty="0" smtClean="0"/>
          </a:p>
        </p:txBody>
      </p:sp>
      <p:sp>
        <p:nvSpPr>
          <p:cNvPr id="80899" name="Rectangle 2"/>
          <p:cNvSpPr>
            <a:spLocks noGrp="1" noRot="1" noChangeAspect="1" noChangeArrowheads="1" noTextEdit="1"/>
          </p:cNvSpPr>
          <p:nvPr>
            <p:ph type="sldImg"/>
          </p:nvPr>
        </p:nvSpPr>
        <p:spPr>
          <a:xfrm>
            <a:off x="1181100" y="696913"/>
            <a:ext cx="4648200" cy="3486150"/>
          </a:xfrm>
          <a:ln/>
        </p:spPr>
      </p:sp>
      <p:sp>
        <p:nvSpPr>
          <p:cNvPr id="80900" name="Rectangle 3"/>
          <p:cNvSpPr>
            <a:spLocks noGrp="1" noChangeArrowheads="1"/>
          </p:cNvSpPr>
          <p:nvPr>
            <p:ph type="body" idx="1"/>
          </p:nvPr>
        </p:nvSpPr>
        <p:spPr>
          <a:xfrm>
            <a:off x="935038" y="4416425"/>
            <a:ext cx="5140325" cy="4183063"/>
          </a:xfrm>
          <a:noFill/>
          <a:ln w="9525"/>
        </p:spPr>
        <p:txBody>
          <a:bodyPr/>
          <a:lstStyle/>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A2125B34-5A60-4FFB-8EA5-0E521557C746}" type="slidenum">
              <a:rPr lang="en-US" smtClean="0"/>
              <a:pPr/>
              <a:t>14</a:t>
            </a:fld>
            <a:endParaRPr lang="en-US" dirty="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9FC8C356-5C46-4C8F-833C-ADD4471EA719}" type="slidenum">
              <a:rPr lang="en-US" smtClean="0"/>
              <a:pPr/>
              <a:t>15</a:t>
            </a:fld>
            <a:endParaRPr lang="en-US" dirty="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906C8618-09A9-46CD-8472-8939C7E738C9}" type="slidenum">
              <a:rPr lang="en-US" smtClean="0"/>
              <a:pPr/>
              <a:t>16</a:t>
            </a:fld>
            <a:endParaRPr lang="en-US" dirty="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DACBAF1-A6ED-45EB-9BE3-2A75D57E2E7E}" type="slidenum">
              <a:rPr lang="en-US" smtClean="0"/>
              <a:pPr/>
              <a:t>21</a:t>
            </a:fld>
            <a:endParaRPr lang="en-US" dirty="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298ABA1-0691-4A5E-9AF2-BF20627AA9EC}" type="slidenum">
              <a:rPr lang="en-US" smtClean="0"/>
              <a:pPr/>
              <a:t>24</a:t>
            </a:fld>
            <a:endParaRPr lang="en-US" dirty="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9CDD8721-00F9-42BF-9204-D25066927C1D}" type="slidenum">
              <a:rPr lang="en-US" smtClean="0">
                <a:latin typeface="Times New Roman" pitchFamily="18" charset="0"/>
              </a:rPr>
              <a:pPr/>
              <a:t>25</a:t>
            </a:fld>
            <a:endParaRPr lang="en-US" dirty="0" smtClean="0">
              <a:latin typeface="Times New Roman" pitchFamily="18"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w="9525"/>
        </p:spPr>
        <p:txBody>
          <a:bodyPr/>
          <a:lstStyle/>
          <a:p>
            <a:r>
              <a:rPr lang="en-US" dirty="0" smtClean="0">
                <a:latin typeface="Times New Roman" pitchFamily="18" charset="0"/>
              </a:rPr>
              <a:t>The basic workflow to create a terrain project is to import the raw bare earth data (LiDAR and breaklines) into the WISE/WTA application.  The software then builds a triangular irregular network (TIN) from the bare earth points and lines.  The TIN surface model is the most accurate representation of the topography.  The software simultaneously samples a digital elevation model (DEM) from the TIN.  For most flood studies, we sample the DEM at 50ft postings.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w="9525"/>
        </p:spPr>
        <p:txBody>
          <a:bodyPr/>
          <a:lstStyle/>
          <a:p>
            <a:r>
              <a:rPr lang="en-US" dirty="0" smtClean="0">
                <a:latin typeface="Times New Roman" pitchFamily="18" charset="0"/>
              </a:rPr>
              <a:t>The TIN, as the most accurate representation of the topography, is used to retrieve elevation information for hydraulic analysis.  Cross sections and transects provide the geometry in order to calculate and map the water surface elevation in a hydraulic model.</a:t>
            </a:r>
          </a:p>
        </p:txBody>
      </p:sp>
      <p:sp>
        <p:nvSpPr>
          <p:cNvPr id="116740" name="Slide Number Placeholder 3"/>
          <p:cNvSpPr>
            <a:spLocks noGrp="1"/>
          </p:cNvSpPr>
          <p:nvPr>
            <p:ph type="sldNum" sz="quarter" idx="5"/>
          </p:nvPr>
        </p:nvSpPr>
        <p:spPr>
          <a:noFill/>
        </p:spPr>
        <p:txBody>
          <a:bodyPr/>
          <a:lstStyle/>
          <a:p>
            <a:fld id="{6B8F4444-13E3-444B-82EC-B1A07DC89043}" type="slidenum">
              <a:rPr lang="en-US" smtClean="0">
                <a:latin typeface="Times New Roman" pitchFamily="18" charset="0"/>
              </a:rPr>
              <a:pPr/>
              <a:t>26</a:t>
            </a:fld>
            <a:endParaRPr lang="en-US"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w="9525"/>
        </p:spPr>
        <p:txBody>
          <a:bodyPr/>
          <a:lstStyle/>
          <a:p>
            <a:r>
              <a:rPr lang="en-US" dirty="0" smtClean="0">
                <a:latin typeface="Times New Roman" pitchFamily="18" charset="0"/>
              </a:rPr>
              <a:t>The DEM is sampled from the TIN at a nominal post spacing.  This grid is edited to hydro enforce the terrain model.  Flow vectors, incoming neighbors, and drainage areas are calculated for each cell in the DEM.  From this information, basins can be delineated and flow accumulations calculated.</a:t>
            </a:r>
          </a:p>
        </p:txBody>
      </p:sp>
      <p:sp>
        <p:nvSpPr>
          <p:cNvPr id="117764" name="Slide Number Placeholder 3"/>
          <p:cNvSpPr>
            <a:spLocks noGrp="1"/>
          </p:cNvSpPr>
          <p:nvPr>
            <p:ph type="sldNum" sz="quarter" idx="5"/>
          </p:nvPr>
        </p:nvSpPr>
        <p:spPr>
          <a:noFill/>
        </p:spPr>
        <p:txBody>
          <a:bodyPr/>
          <a:lstStyle/>
          <a:p>
            <a:fld id="{915B1F11-E7AC-4225-89F2-67C3F4F04F03}" type="slidenum">
              <a:rPr lang="en-US" smtClean="0">
                <a:latin typeface="Times New Roman" pitchFamily="18" charset="0"/>
              </a:rPr>
              <a:pPr/>
              <a:t>27</a:t>
            </a:fld>
            <a:endParaRPr lang="en-US"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B570A42-0255-43A4-9DF4-44262F9A4F05}" type="slidenum">
              <a:rPr lang="en-US" smtClean="0"/>
              <a:pPr/>
              <a:t>28</a:t>
            </a:fld>
            <a:endParaRPr lang="en-US" dirty="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20260211-6D24-4EF5-921E-6CF3410C1922}" type="slidenum">
              <a:rPr lang="en-US" smtClean="0"/>
              <a:pPr/>
              <a:t>29</a:t>
            </a:fld>
            <a:endParaRPr lang="en-US"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BE7FC189-D835-4858-873E-3D67C80F48FF}" type="slidenum">
              <a:rPr lang="en-US" smtClean="0"/>
              <a:pPr/>
              <a:t>30</a:t>
            </a:fld>
            <a:endParaRPr lang="en-US" dirty="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A593F30F-EC53-4F01-A6DE-0D30D6E8A4D4}" type="slidenum">
              <a:rPr lang="en-US" smtClean="0"/>
              <a:pPr/>
              <a:t>32</a:t>
            </a:fld>
            <a:endParaRPr lang="en-US" dirty="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9071352A-4B3E-411A-9835-A400EE8A595A}" type="slidenum">
              <a:rPr lang="en-US" smtClean="0"/>
              <a:pPr/>
              <a:t>33</a:t>
            </a:fld>
            <a:endParaRPr lang="en-US" dirty="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DB78C244-4593-4A7C-AC87-CD363198E95F}" type="slidenum">
              <a:rPr lang="en-US" smtClean="0"/>
              <a:pPr/>
              <a:t>34</a:t>
            </a:fld>
            <a:endParaRPr lang="en-US" dirty="0"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EF87A83B-7542-4251-A8F1-EDF7FC0B174F}" type="slidenum">
              <a:rPr lang="en-US" smtClean="0"/>
              <a:pPr/>
              <a:t>35</a:t>
            </a:fld>
            <a:endParaRPr lang="en-US" dirty="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BD3B5791-F1FF-49D8-88E7-274C67563FB5}" type="slidenum">
              <a:rPr lang="en-US" smtClean="0"/>
              <a:pPr/>
              <a:t>36</a:t>
            </a:fld>
            <a:endParaRPr lang="en-US" dirty="0"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w="9525"/>
        </p:spPr>
        <p:txBody>
          <a:bodyPr/>
          <a:lstStyle/>
          <a:p>
            <a:r>
              <a:rPr lang="en-US" dirty="0" smtClean="0">
                <a:latin typeface="Times New Roman" pitchFamily="18" charset="0"/>
              </a:rPr>
              <a:t>The ADCIRC is being used to model the coastal storm surge. The grid has approximately 500,000 nodes with about 90% of those concentrated in South Carolina.</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w="9525"/>
        </p:spPr>
        <p:txBody>
          <a:bodyPr/>
          <a:lstStyle/>
          <a:p>
            <a:r>
              <a:rPr lang="en-US" dirty="0" smtClean="0">
                <a:latin typeface="Times New Roman" pitchFamily="18" charset="0"/>
              </a:rPr>
              <a:t>The next steps in the storm surge modeling are to (1) complete the model validation, (2) run the production runs with the ADCIRC and 2D Wave model, and then (3) compute the storm statistics to develop the 10-, 50-, 100-, and 500-yr stillwater plus wave setup surfaces.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ADF66669-1201-4C5B-B9DA-346C194863AA}" type="slidenum">
              <a:rPr lang="en-US" smtClean="0"/>
              <a:pPr/>
              <a:t>42</a:t>
            </a:fld>
            <a:endParaRPr lang="en-US" dirty="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1F67A8E2-E4D2-4717-AD5E-A1A8CA68EB83}" type="slidenum">
              <a:rPr lang="en-US" smtClean="0"/>
              <a:pPr/>
              <a:t>43</a:t>
            </a:fld>
            <a:endParaRPr lang="en-US" dirty="0"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96FEBED2-CBAB-423B-A1B2-27C6F307F6E2}" type="slidenum">
              <a:rPr lang="en-US" smtClean="0"/>
              <a:pPr/>
              <a:t>44</a:t>
            </a:fld>
            <a:endParaRPr lang="en-US" dirty="0"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B843F176-3063-43D7-8351-823DEA51F6AB}" type="slidenum">
              <a:rPr lang="en-US" smtClean="0"/>
              <a:pPr/>
              <a:t>46</a:t>
            </a:fld>
            <a:endParaRPr lang="en-US" dirty="0" smtClean="0"/>
          </a:p>
        </p:txBody>
      </p:sp>
      <p:sp>
        <p:nvSpPr>
          <p:cNvPr id="102403" name="Rectangle 2"/>
          <p:cNvSpPr>
            <a:spLocks noGrp="1" noRot="1" noChangeAspect="1" noChangeArrowheads="1" noTextEdit="1"/>
          </p:cNvSpPr>
          <p:nvPr>
            <p:ph type="sldImg"/>
          </p:nvPr>
        </p:nvSpPr>
        <p:spPr>
          <a:xfrm>
            <a:off x="1181100" y="698500"/>
            <a:ext cx="4648200" cy="3486150"/>
          </a:xfrm>
          <a:solidFill>
            <a:srgbClr val="FFFFFF"/>
          </a:solidFill>
          <a:ln/>
        </p:spPr>
      </p:sp>
      <p:sp>
        <p:nvSpPr>
          <p:cNvPr id="102404" name="Rectangle 3"/>
          <p:cNvSpPr>
            <a:spLocks noGrp="1" noChangeArrowheads="1"/>
          </p:cNvSpPr>
          <p:nvPr>
            <p:ph type="body" idx="1"/>
          </p:nvPr>
        </p:nvSpPr>
        <p:spPr>
          <a:xfrm>
            <a:off x="935038" y="4416425"/>
            <a:ext cx="5140325" cy="4181475"/>
          </a:xfrm>
          <a:solidFill>
            <a:srgbClr val="FFFFFF"/>
          </a:solidFill>
          <a:ln>
            <a:solidFill>
              <a:srgbClr val="000000"/>
            </a:solidFill>
          </a:ln>
        </p:spPr>
        <p:txBody>
          <a:bodyPr lIns="92788" tIns="46394" rIns="92788" bIns="46394"/>
          <a:lstStyle/>
          <a:p>
            <a:r>
              <a:rPr lang="en-US" sz="1600" dirty="0" smtClean="0"/>
              <a:t>Demonstration of BFE placement.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A43F24A6-C5DE-4DA4-B2FF-36A5C11E0A72}" type="slidenum">
              <a:rPr lang="en-US" smtClean="0"/>
              <a:pPr/>
              <a:t>55</a:t>
            </a:fld>
            <a:endParaRPr lang="en-US" dirty="0" smtClean="0"/>
          </a:p>
        </p:txBody>
      </p:sp>
      <p:sp>
        <p:nvSpPr>
          <p:cNvPr id="103427" name="Rectangle 2"/>
          <p:cNvSpPr>
            <a:spLocks noGrp="1" noRot="1" noChangeAspect="1" noChangeArrowheads="1" noTextEdit="1"/>
          </p:cNvSpPr>
          <p:nvPr>
            <p:ph type="sldImg"/>
          </p:nvPr>
        </p:nvSpPr>
        <p:spPr>
          <a:xfrm>
            <a:off x="1182688" y="696913"/>
            <a:ext cx="4649787" cy="3487737"/>
          </a:xfrm>
          <a:ln/>
        </p:spPr>
      </p:sp>
      <p:sp>
        <p:nvSpPr>
          <p:cNvPr id="103428" name="Rectangle 3"/>
          <p:cNvSpPr>
            <a:spLocks noGrp="1" noChangeArrowheads="1"/>
          </p:cNvSpPr>
          <p:nvPr>
            <p:ph type="body" idx="1"/>
          </p:nvPr>
        </p:nvSpPr>
        <p:spPr>
          <a:xfrm>
            <a:off x="935038" y="4416425"/>
            <a:ext cx="5140325" cy="4183063"/>
          </a:xfrm>
          <a:noFill/>
          <a:ln w="9525"/>
        </p:spPr>
        <p:txBody>
          <a:bodyPr lIns="93080" tIns="46538" rIns="93080" bIns="46538"/>
          <a:lstStyle/>
          <a:p>
            <a:pPr marL="228600" indent="-228600"/>
            <a:r>
              <a:rPr lang="en-US" sz="1600" dirty="0" smtClean="0"/>
              <a:t>FEMA has developed new DFIRM mapping standards which we have used to complete 5 countywide DFIRM’s this year, including using DOQQ base mapping</a:t>
            </a:r>
          </a:p>
          <a:p>
            <a:pPr marL="228600" indent="-228600"/>
            <a:endParaRPr lang="en-US" sz="1600" dirty="0" smtClean="0"/>
          </a:p>
          <a:p>
            <a:pPr marL="228600" indent="-228600"/>
            <a:r>
              <a:rPr lang="en-US" sz="1600" dirty="0" smtClean="0"/>
              <a:t>8 county studies have gone effective with an additional 15 somewhere in the production or post preliminary stage</a:t>
            </a:r>
          </a:p>
        </p:txBody>
      </p:sp>
      <p:sp>
        <p:nvSpPr>
          <p:cNvPr id="103429" name="Rectangle 4"/>
          <p:cNvSpPr>
            <a:spLocks noChangeArrowheads="1"/>
          </p:cNvSpPr>
          <p:nvPr/>
        </p:nvSpPr>
        <p:spPr bwMode="auto">
          <a:xfrm>
            <a:off x="760413" y="4583113"/>
            <a:ext cx="184150" cy="274637"/>
          </a:xfrm>
          <a:prstGeom prst="rect">
            <a:avLst/>
          </a:prstGeom>
          <a:noFill/>
          <a:ln w="76200">
            <a:noFill/>
            <a:miter lim="800000"/>
            <a:headEnd/>
            <a:tailEnd/>
          </a:ln>
        </p:spPr>
        <p:txBody>
          <a:bodyPr wrap="none">
            <a:spAutoFit/>
          </a:bodyPr>
          <a:lstStyle/>
          <a:p>
            <a:pPr>
              <a:spcBef>
                <a:spcPct val="30000"/>
              </a:spcBef>
            </a:pPr>
            <a:endParaRPr kumimoji="1" lang="en-US" sz="12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A057AF2D-B583-48EE-A01A-151801FF4AE2}" type="slidenum">
              <a:rPr lang="en-US" smtClean="0"/>
              <a:pPr/>
              <a:t>56</a:t>
            </a:fld>
            <a:endParaRPr lang="en-US" dirty="0"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645D8579-5F6C-46CF-A8A9-061F4129A592}" type="slidenum">
              <a:rPr lang="en-US" smtClean="0"/>
              <a:pPr/>
              <a:t>63</a:t>
            </a:fld>
            <a:endParaRPr lang="en-US" dirty="0"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txBox="1">
            <a:spLocks noChangeArrowheads="1"/>
          </p:cNvSpPr>
          <p:nvPr userDrawn="1"/>
        </p:nvSpPr>
        <p:spPr bwMode="auto">
          <a:xfrm>
            <a:off x="6553200" y="6248400"/>
            <a:ext cx="1905000" cy="457200"/>
          </a:xfrm>
          <a:prstGeom prst="rect">
            <a:avLst/>
          </a:prstGeom>
          <a:noFill/>
          <a:ln w="9525">
            <a:noFill/>
            <a:miter lim="800000"/>
            <a:headEnd/>
            <a:tailEnd/>
          </a:ln>
        </p:spPr>
        <p:txBody>
          <a:bodyPr/>
          <a:lstStyle>
            <a:lvl1pPr algn="r">
              <a:spcBef>
                <a:spcPct val="50000"/>
              </a:spcBef>
              <a:defRPr sz="1400">
                <a:latin typeface="Times New Roman" charset="0"/>
              </a:defRPr>
            </a:lvl1pPr>
          </a:lstStyle>
          <a:p>
            <a:pPr>
              <a:defRPr/>
            </a:pPr>
            <a:fld id="{624CA766-C37E-4D6B-9371-9CF725E451BB}" type="slidenum">
              <a:rPr lang="en-US" smtClean="0"/>
              <a:pPr>
                <a:defRPr/>
              </a:pPr>
              <a:t>‹#›</a:t>
            </a:fld>
            <a:endParaRPr lang="en-US" dirty="0"/>
          </a:p>
        </p:txBody>
      </p:sp>
      <p:sp>
        <p:nvSpPr>
          <p:cNvPr id="5" name="Rectangle 8"/>
          <p:cNvSpPr>
            <a:spLocks noChangeArrowheads="1"/>
          </p:cNvSpPr>
          <p:nvPr userDrawn="1"/>
        </p:nvSpPr>
        <p:spPr bwMode="auto">
          <a:xfrm>
            <a:off x="0" y="5943600"/>
            <a:ext cx="9144000" cy="914400"/>
          </a:xfrm>
          <a:prstGeom prst="rect">
            <a:avLst/>
          </a:prstGeom>
          <a:gradFill rotWithShape="0">
            <a:gsLst>
              <a:gs pos="0">
                <a:srgbClr val="99CCFF"/>
              </a:gs>
              <a:gs pos="100000">
                <a:srgbClr val="66CCFF"/>
              </a:gs>
            </a:gsLst>
            <a:lin ang="5400000" scaled="1"/>
          </a:gradFill>
          <a:ln w="9525">
            <a:noFill/>
            <a:miter lim="800000"/>
            <a:headEnd/>
            <a:tailEnd/>
          </a:ln>
          <a:effectLst/>
        </p:spPr>
        <p:txBody>
          <a:bodyPr wrap="none" anchor="ctr"/>
          <a:lstStyle/>
          <a:p>
            <a:pPr>
              <a:defRPr/>
            </a:pPr>
            <a:endParaRPr lang="en-US" dirty="0"/>
          </a:p>
        </p:txBody>
      </p:sp>
      <p:sp>
        <p:nvSpPr>
          <p:cNvPr id="6" name="Text Box 11"/>
          <p:cNvSpPr txBox="1">
            <a:spLocks noChangeArrowheads="1"/>
          </p:cNvSpPr>
          <p:nvPr userDrawn="1"/>
        </p:nvSpPr>
        <p:spPr bwMode="auto">
          <a:xfrm>
            <a:off x="2438400" y="6140450"/>
            <a:ext cx="3200400" cy="641350"/>
          </a:xfrm>
          <a:prstGeom prst="rect">
            <a:avLst/>
          </a:prstGeom>
          <a:noFill/>
          <a:ln w="9525">
            <a:noFill/>
            <a:miter lim="800000"/>
            <a:headEnd/>
            <a:tailEnd/>
          </a:ln>
          <a:effectLst/>
        </p:spPr>
        <p:txBody>
          <a:bodyPr>
            <a:spAutoFit/>
          </a:bodyPr>
          <a:lstStyle/>
          <a:p>
            <a:pPr algn="l" eaLnBrk="1" hangingPunct="1">
              <a:spcBef>
                <a:spcPct val="50000"/>
              </a:spcBef>
              <a:defRPr/>
            </a:pPr>
            <a:r>
              <a:rPr lang="en-US" sz="1800" dirty="0">
                <a:solidFill>
                  <a:srgbClr val="000066"/>
                </a:solidFill>
                <a:latin typeface="Futura XBlk BT" pitchFamily="34" charset="0"/>
              </a:rPr>
              <a:t>    </a:t>
            </a:r>
          </a:p>
          <a:p>
            <a:pPr algn="l" eaLnBrk="1" hangingPunct="1">
              <a:spcBef>
                <a:spcPct val="50000"/>
              </a:spcBef>
              <a:defRPr/>
            </a:pPr>
            <a:endParaRPr lang="en-US" sz="1200" dirty="0">
              <a:solidFill>
                <a:srgbClr val="000066"/>
              </a:solidFill>
              <a:latin typeface="Futura XBlk BT" pitchFamily="34" charset="0"/>
            </a:endParaRPr>
          </a:p>
        </p:txBody>
      </p:sp>
      <p:pic>
        <p:nvPicPr>
          <p:cNvPr id="7" name="Picture 21" descr="NEW_DNR4c"/>
          <p:cNvPicPr>
            <a:picLocks noChangeAspect="1" noChangeArrowheads="1"/>
          </p:cNvPicPr>
          <p:nvPr userDrawn="1"/>
        </p:nvPicPr>
        <p:blipFill>
          <a:blip r:embed="rId2" cstate="print"/>
          <a:srcRect/>
          <a:stretch>
            <a:fillRect/>
          </a:stretch>
        </p:blipFill>
        <p:spPr bwMode="auto">
          <a:xfrm>
            <a:off x="304800" y="5943600"/>
            <a:ext cx="698500" cy="914400"/>
          </a:xfrm>
          <a:prstGeom prst="rect">
            <a:avLst/>
          </a:prstGeom>
          <a:noFill/>
          <a:ln w="9525">
            <a:noFill/>
            <a:miter lim="800000"/>
            <a:headEnd/>
            <a:tailEnd/>
          </a:ln>
        </p:spPr>
      </p:pic>
      <p:pic>
        <p:nvPicPr>
          <p:cNvPr id="8" name="Picture 22" descr="urs"/>
          <p:cNvPicPr>
            <a:picLocks noChangeAspect="1" noChangeArrowheads="1"/>
          </p:cNvPicPr>
          <p:nvPr userDrawn="1"/>
        </p:nvPicPr>
        <p:blipFill>
          <a:blip r:embed="rId3" cstate="print"/>
          <a:srcRect/>
          <a:stretch>
            <a:fillRect/>
          </a:stretch>
        </p:blipFill>
        <p:spPr bwMode="auto">
          <a:xfrm>
            <a:off x="7543800" y="6019800"/>
            <a:ext cx="1371600" cy="644525"/>
          </a:xfrm>
          <a:prstGeom prst="rect">
            <a:avLst/>
          </a:prstGeom>
          <a:noFill/>
          <a:ln w="9525">
            <a:noFill/>
            <a:miter lim="800000"/>
            <a:headEnd/>
            <a:tailEnd/>
          </a:ln>
        </p:spPr>
      </p:pic>
      <p:sp>
        <p:nvSpPr>
          <p:cNvPr id="10243" name="Rectangle 3"/>
          <p:cNvSpPr>
            <a:spLocks noGrp="1" noChangeArrowheads="1"/>
          </p:cNvSpPr>
          <p:nvPr>
            <p:ph type="ctrTitle"/>
          </p:nvPr>
        </p:nvSpPr>
        <p:spPr>
          <a:xfrm>
            <a:off x="685800" y="2133600"/>
            <a:ext cx="7772400" cy="1143000"/>
          </a:xfrm>
        </p:spPr>
        <p:txBody>
          <a:bodyPr/>
          <a:lstStyle>
            <a:lvl1pPr>
              <a:defRPr/>
            </a:lvl1pPr>
          </a:lstStyle>
          <a:p>
            <a:r>
              <a:rPr lang="en-US"/>
              <a:t>Click to edit Master title style</a:t>
            </a:r>
          </a:p>
        </p:txBody>
      </p:sp>
      <p:sp>
        <p:nvSpPr>
          <p:cNvPr id="10244" name="Rectangle 4"/>
          <p:cNvSpPr>
            <a:spLocks noGrp="1" noChangeArrowheads="1"/>
          </p:cNvSpPr>
          <p:nvPr>
            <p:ph type="subTitle" idx="1"/>
          </p:nvPr>
        </p:nvSpPr>
        <p:spPr>
          <a:xfrm>
            <a:off x="1447800" y="38862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9" name="Rectangle 8"/>
          <p:cNvSpPr>
            <a:spLocks noGrp="1" noChangeArrowheads="1"/>
          </p:cNvSpPr>
          <p:nvPr>
            <p:ph type="dt" sz="half" idx="10"/>
          </p:nvPr>
        </p:nvSpPr>
        <p:spPr/>
        <p:txBody>
          <a:bodyPr/>
          <a:lstStyle>
            <a:lvl1pPr>
              <a:defRPr>
                <a:solidFill>
                  <a:srgbClr val="CCECFF"/>
                </a:solidFill>
              </a:defRPr>
            </a:lvl1pPr>
          </a:lstStyle>
          <a:p>
            <a:pPr>
              <a:defRPr/>
            </a:pPr>
            <a:endParaRPr lang="en-US" dirty="0"/>
          </a:p>
        </p:txBody>
      </p:sp>
      <p:sp>
        <p:nvSpPr>
          <p:cNvPr id="10" name="Rectangle 9"/>
          <p:cNvSpPr>
            <a:spLocks noGrp="1" noChangeArrowheads="1"/>
          </p:cNvSpPr>
          <p:nvPr>
            <p:ph type="ftr" sz="quarter" idx="11"/>
          </p:nvPr>
        </p:nvSpPr>
        <p:spPr/>
        <p:txBody>
          <a:bodyPr/>
          <a:lstStyle>
            <a:lvl1pPr>
              <a:defRPr>
                <a:solidFill>
                  <a:srgbClr val="CCECFF"/>
                </a:solidFill>
              </a:defRPr>
            </a:lvl1pPr>
          </a:lstStyle>
          <a:p>
            <a:pPr>
              <a:defRPr/>
            </a:pPr>
            <a:endParaRPr lang="en-US" dirty="0"/>
          </a:p>
        </p:txBody>
      </p:sp>
      <p:sp>
        <p:nvSpPr>
          <p:cNvPr id="11" name="Rectangle 10"/>
          <p:cNvSpPr>
            <a:spLocks noGrp="1" noChangeArrowheads="1"/>
          </p:cNvSpPr>
          <p:nvPr>
            <p:ph type="sldNum" sz="quarter" idx="12"/>
          </p:nvPr>
        </p:nvSpPr>
        <p:spPr/>
        <p:txBody>
          <a:bodyPr/>
          <a:lstStyle>
            <a:lvl1pPr>
              <a:defRPr>
                <a:solidFill>
                  <a:srgbClr val="CCECFF"/>
                </a:solidFill>
              </a:defRPr>
            </a:lvl1pPr>
          </a:lstStyle>
          <a:p>
            <a:pPr>
              <a:defRPr/>
            </a:pPr>
            <a:fld id="{5CEEE219-B5FD-4B03-A561-A81481CA8CDD}"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8400"/>
            <a:ext cx="838200" cy="457200"/>
          </a:xfrm>
        </p:spPr>
        <p:txBody>
          <a:bodyPr/>
          <a:lstStyle>
            <a:lvl1pPr>
              <a:defRPr/>
            </a:lvl1pPr>
          </a:lstStyle>
          <a:p>
            <a:pPr>
              <a:defRPr/>
            </a:pPr>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96146432-4215-49B5-A37F-7E3587DBDF21}"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ED2F0C11-CA86-41C7-8A17-DE35D9DA50C0}"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p:txBody>
          <a:bodyPr/>
          <a:lstStyle>
            <a:lvl1pPr>
              <a:defRPr/>
            </a:lvl1pPr>
          </a:lstStyle>
          <a:p>
            <a:pPr>
              <a:defRPr/>
            </a:pPr>
            <a:fld id="{4D3F4137-BBBB-47F9-8DA3-CAA279FFCEBF}"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lvl1pPr>
          </a:lstStyle>
          <a:p>
            <a:pPr>
              <a:defRPr/>
            </a:pPr>
            <a:fld id="{2A4F7634-8458-4872-A520-F26F625865E3}"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p:txBody>
          <a:bodyPr/>
          <a:lstStyle>
            <a:lvl1pPr>
              <a:defRPr/>
            </a:lvl1pPr>
          </a:lstStyle>
          <a:p>
            <a:pPr>
              <a:defRPr/>
            </a:pPr>
            <a:fld id="{06967595-0152-4F10-A43D-B40C81D347D2}"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4E2EC8E0-50E4-42F5-A812-6E29052D7550}"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40AE2426-7A8A-4227-94F7-0B70C48C6911}"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A31D400B-47EC-4E73-B450-9815404607FF}"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7A6E17FB-5499-43CD-95F3-4BC7A9D7B759}"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92A5A3D-2134-43F0-A389-009EF8B23219}" type="datetimeFigureOut">
              <a:rPr lang="en-US"/>
              <a:pPr>
                <a:defRPr/>
              </a:pPr>
              <a:t>02/23/2010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FD787F2-E41A-439A-B92B-EDFD48372C64}"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D8DF788-C94D-4F7B-A55F-05F90EDD4DC2}" type="datetimeFigureOut">
              <a:rPr lang="en-US"/>
              <a:pPr>
                <a:defRPr/>
              </a:pPr>
              <a:t>02/23/2010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EE1158-D502-4450-9642-367C8A613F66}"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58C299D-CCD3-4F82-87AC-CCFD3C14E197}" type="datetimeFigureOut">
              <a:rPr lang="en-US"/>
              <a:pPr>
                <a:defRPr/>
              </a:pPr>
              <a:t>02/23/2010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B8D8D62-DA44-4385-B4FA-C2FB5F69F499}"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ACD2E5E-C5FD-4F46-AA7C-E503BE1B146C}" type="datetimeFigureOut">
              <a:rPr lang="en-US"/>
              <a:pPr>
                <a:defRPr/>
              </a:pPr>
              <a:t>02/23/2010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39FB716-62B1-46B1-8B1C-D4A3B3D7D7DB}"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96745C4-68D4-4C3C-A236-8B9C8E778793}" type="datetimeFigureOut">
              <a:rPr lang="en-US"/>
              <a:pPr>
                <a:defRPr/>
              </a:pPr>
              <a:t>02/23/2010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2738DCB-9E65-49A9-9F78-839FF4CE3873}"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E3B71FE-F263-4308-B16F-6B6A9D72F530}" type="datetimeFigureOut">
              <a:rPr lang="en-US"/>
              <a:pPr>
                <a:defRPr/>
              </a:pPr>
              <a:t>02/23/2010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86D1339C-4796-4675-B248-A21323DE6EAE}"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DDBB691-FE04-4F6E-88A6-8CC7C8031788}" type="datetimeFigureOut">
              <a:rPr lang="en-US"/>
              <a:pPr>
                <a:defRPr/>
              </a:pPr>
              <a:t>02/23/2010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EAED336-0FBF-470C-9805-6624D9B70352}"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C6FFD5A-C2A1-4166-B6E3-40941AA7CFE8}" type="datetimeFigureOut">
              <a:rPr lang="en-US"/>
              <a:pPr>
                <a:defRPr/>
              </a:pPr>
              <a:t>02/23/2010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F65CC3F-5B4F-466E-BED7-F83C3C7183A5}"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3C8E5A4-F81D-4D31-AF6B-AA69D94F3AF5}" type="datetimeFigureOut">
              <a:rPr lang="en-US"/>
              <a:pPr>
                <a:defRPr/>
              </a:pPr>
              <a:t>02/23/2010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EED4EE0-82DC-432C-893A-14E86D00E5C9}"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7F18150-62C1-4ED8-A0A9-777E3C5B2DD4}" type="datetimeFigureOut">
              <a:rPr lang="en-US"/>
              <a:pPr>
                <a:defRPr/>
              </a:pPr>
              <a:t>02/23/2010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0B32509-C1DB-45D2-8FF2-1DD4BC9644C8}"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05233E8-C5F1-4C7E-B970-56D3E0F513DF}" type="datetimeFigureOut">
              <a:rPr lang="en-US"/>
              <a:pPr>
                <a:defRPr/>
              </a:pPr>
              <a:t>02/23/2010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747B7F4-967D-46E3-BBC0-1CF08F093EF8}"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228600" y="0"/>
            <a:ext cx="77724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endParaRPr lang="en-US" smtClean="0"/>
          </a:p>
        </p:txBody>
      </p:sp>
      <p:sp>
        <p:nvSpPr>
          <p:cNvPr id="9219" name="Rectangle 3"/>
          <p:cNvSpPr>
            <a:spLocks noGrp="1" noChangeArrowheads="1"/>
          </p:cNvSpPr>
          <p:nvPr>
            <p:ph type="body" idx="1"/>
          </p:nvPr>
        </p:nvSpPr>
        <p:spPr bwMode="auto">
          <a:xfrm>
            <a:off x="685800" y="1752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spcBef>
                <a:spcPct val="50000"/>
              </a:spcBef>
              <a:defRPr sz="1400">
                <a:latin typeface="Times New Roman" charset="0"/>
              </a:defRPr>
            </a:lvl1pPr>
          </a:lstStyle>
          <a:p>
            <a:pPr>
              <a:defRPr/>
            </a:pPr>
            <a:endParaRPr lang="en-US" dirty="0"/>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latin typeface="Times New Roman" charset="0"/>
              </a:defRPr>
            </a:lvl1pPr>
          </a:lstStyle>
          <a:p>
            <a:pPr>
              <a:defRPr/>
            </a:pPr>
            <a:endParaRPr lang="en-US" dirty="0"/>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latin typeface="Times New Roman" charset="0"/>
              </a:defRPr>
            </a:lvl1pPr>
          </a:lstStyle>
          <a:p>
            <a:pPr>
              <a:defRPr/>
            </a:pPr>
            <a:fld id="{8F04A3E0-B9D1-460D-9F87-4CC02EB860C0}" type="slidenum">
              <a:rPr lang="en-US"/>
              <a:pPr>
                <a:defRPr/>
              </a:pPr>
              <a:t>‹#›</a:t>
            </a:fld>
            <a:endParaRPr lang="en-US" dirty="0"/>
          </a:p>
        </p:txBody>
      </p:sp>
      <p:sp>
        <p:nvSpPr>
          <p:cNvPr id="9224" name="Rectangle 8"/>
          <p:cNvSpPr>
            <a:spLocks noChangeArrowheads="1"/>
          </p:cNvSpPr>
          <p:nvPr/>
        </p:nvSpPr>
        <p:spPr bwMode="auto">
          <a:xfrm>
            <a:off x="0" y="5943600"/>
            <a:ext cx="9144000" cy="914400"/>
          </a:xfrm>
          <a:prstGeom prst="rect">
            <a:avLst/>
          </a:prstGeom>
          <a:gradFill rotWithShape="0">
            <a:gsLst>
              <a:gs pos="0">
                <a:srgbClr val="99CCFF"/>
              </a:gs>
              <a:gs pos="100000">
                <a:srgbClr val="66CCFF"/>
              </a:gs>
            </a:gsLst>
            <a:lin ang="5400000" scaled="1"/>
          </a:gradFill>
          <a:ln w="9525">
            <a:noFill/>
            <a:miter lim="800000"/>
            <a:headEnd/>
            <a:tailEnd/>
          </a:ln>
          <a:effectLst/>
        </p:spPr>
        <p:txBody>
          <a:bodyPr wrap="none" anchor="ctr"/>
          <a:lstStyle/>
          <a:p>
            <a:pPr>
              <a:defRPr/>
            </a:pPr>
            <a:endParaRPr lang="en-US" dirty="0"/>
          </a:p>
        </p:txBody>
      </p:sp>
      <p:sp>
        <p:nvSpPr>
          <p:cNvPr id="9227" name="Text Box 11"/>
          <p:cNvSpPr txBox="1">
            <a:spLocks noChangeArrowheads="1"/>
          </p:cNvSpPr>
          <p:nvPr/>
        </p:nvSpPr>
        <p:spPr bwMode="auto">
          <a:xfrm>
            <a:off x="2438400" y="6140450"/>
            <a:ext cx="3200400" cy="641350"/>
          </a:xfrm>
          <a:prstGeom prst="rect">
            <a:avLst/>
          </a:prstGeom>
          <a:noFill/>
          <a:ln w="9525">
            <a:noFill/>
            <a:miter lim="800000"/>
            <a:headEnd/>
            <a:tailEnd/>
          </a:ln>
          <a:effectLst/>
        </p:spPr>
        <p:txBody>
          <a:bodyPr>
            <a:spAutoFit/>
          </a:bodyPr>
          <a:lstStyle/>
          <a:p>
            <a:pPr algn="l" eaLnBrk="1" hangingPunct="1">
              <a:spcBef>
                <a:spcPct val="50000"/>
              </a:spcBef>
              <a:defRPr/>
            </a:pPr>
            <a:r>
              <a:rPr lang="en-US" sz="1800" dirty="0">
                <a:solidFill>
                  <a:srgbClr val="000066"/>
                </a:solidFill>
                <a:latin typeface="Futura XBlk BT" pitchFamily="34" charset="0"/>
              </a:rPr>
              <a:t>    </a:t>
            </a:r>
          </a:p>
          <a:p>
            <a:pPr algn="l" eaLnBrk="1" hangingPunct="1">
              <a:spcBef>
                <a:spcPct val="50000"/>
              </a:spcBef>
              <a:defRPr/>
            </a:pPr>
            <a:endParaRPr lang="en-US" sz="1200" dirty="0">
              <a:solidFill>
                <a:srgbClr val="000066"/>
              </a:solidFill>
              <a:latin typeface="Futura XBlk BT" pitchFamily="34" charset="0"/>
            </a:endParaRPr>
          </a:p>
        </p:txBody>
      </p:sp>
      <p:sp>
        <p:nvSpPr>
          <p:cNvPr id="9228" name="Line 12"/>
          <p:cNvSpPr>
            <a:spLocks noChangeShapeType="1"/>
          </p:cNvSpPr>
          <p:nvPr/>
        </p:nvSpPr>
        <p:spPr bwMode="auto">
          <a:xfrm>
            <a:off x="190500" y="1066800"/>
            <a:ext cx="8763000" cy="0"/>
          </a:xfrm>
          <a:prstGeom prst="line">
            <a:avLst/>
          </a:prstGeom>
          <a:noFill/>
          <a:ln w="76200">
            <a:solidFill>
              <a:srgbClr val="FF0000"/>
            </a:solidFill>
            <a:round/>
            <a:headEnd/>
            <a:tailEnd/>
          </a:ln>
          <a:effectLst/>
        </p:spPr>
        <p:txBody>
          <a:bodyPr/>
          <a:lstStyle/>
          <a:p>
            <a:pPr>
              <a:defRPr/>
            </a:pPr>
            <a:endParaRPr lang="en-US" dirty="0"/>
          </a:p>
        </p:txBody>
      </p:sp>
      <p:pic>
        <p:nvPicPr>
          <p:cNvPr id="2058" name="Picture 21" descr="NEW_DNR4c"/>
          <p:cNvPicPr>
            <a:picLocks noChangeAspect="1" noChangeArrowheads="1"/>
          </p:cNvPicPr>
          <p:nvPr userDrawn="1"/>
        </p:nvPicPr>
        <p:blipFill>
          <a:blip r:embed="rId14" cstate="print"/>
          <a:srcRect/>
          <a:stretch>
            <a:fillRect/>
          </a:stretch>
        </p:blipFill>
        <p:spPr bwMode="auto">
          <a:xfrm>
            <a:off x="304800" y="5943600"/>
            <a:ext cx="698500" cy="914400"/>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4536" r:id="rId1"/>
    <p:sldLayoutId id="2147484537" r:id="rId2"/>
    <p:sldLayoutId id="2147484538" r:id="rId3"/>
    <p:sldLayoutId id="2147484539" r:id="rId4"/>
    <p:sldLayoutId id="2147484540" r:id="rId5"/>
    <p:sldLayoutId id="2147484541" r:id="rId6"/>
    <p:sldLayoutId id="2147484542" r:id="rId7"/>
    <p:sldLayoutId id="2147484543" r:id="rId8"/>
    <p:sldLayoutId id="2147484544" r:id="rId9"/>
    <p:sldLayoutId id="2147484545" r:id="rId10"/>
    <p:sldLayoutId id="2147484546" r:id="rId11"/>
  </p:sldLayoutIdLst>
  <p:transition/>
  <p:hf hdr="0" ftr="0" dt="0"/>
  <p:txStyles>
    <p:titleStyle>
      <a:lvl1pPr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kumimoji="1" sz="4400" b="1">
          <a:solidFill>
            <a:srgbClr val="FFFF66"/>
          </a:solidFill>
          <a:effectLst>
            <a:outerShdw blurRad="38100" dist="38100" dir="2700000" algn="tl">
              <a:srgbClr val="000000"/>
            </a:outerShdw>
          </a:effectLst>
          <a:latin typeface="Arial" charset="0"/>
        </a:defRPr>
      </a:lvl9pPr>
    </p:titleStyle>
    <p:bodyStyle>
      <a:lvl1pPr marL="342900" indent="-342900" algn="l" rtl="0" eaLnBrk="0" fontAlgn="base" hangingPunct="0">
        <a:lnSpc>
          <a:spcPct val="90000"/>
        </a:lnSpc>
        <a:spcBef>
          <a:spcPct val="20000"/>
        </a:spcBef>
        <a:spcAft>
          <a:spcPct val="0"/>
        </a:spcAft>
        <a:buClr>
          <a:srgbClr val="FFFF66"/>
        </a:buClr>
        <a:buSzPct val="75000"/>
        <a:buFont typeface="Monotype Sorts" pitchFamily="2" charset="2"/>
        <a:buChar char="n"/>
        <a:defRPr kumimoji="1" sz="3200">
          <a:solidFill>
            <a:srgbClr val="FFFFFF"/>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FFFFFF"/>
        </a:buClr>
        <a:buChar char="•"/>
        <a:defRPr kumimoji="1" sz="2800">
          <a:solidFill>
            <a:srgbClr val="FFFFFF"/>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folHlink"/>
        </a:buClr>
        <a:buChar char="•"/>
        <a:defRPr kumimoji="1" sz="2400">
          <a:solidFill>
            <a:srgbClr val="FFFFFF"/>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kumimoji="1" sz="2000">
          <a:solidFill>
            <a:srgbClr val="FFFFFF"/>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Char char="•"/>
        <a:defRPr kumimoji="1" sz="2000">
          <a:solidFill>
            <a:srgbClr val="FFFFFF"/>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folHlink"/>
        </a:buClr>
        <a:buChar char="•"/>
        <a:defRPr kumimoji="1" sz="2000">
          <a:solidFill>
            <a:srgbClr val="FFFFFF"/>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folHlink"/>
        </a:buClr>
        <a:buChar char="•"/>
        <a:defRPr kumimoji="1" sz="2000">
          <a:solidFill>
            <a:srgbClr val="FFFFFF"/>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folHlink"/>
        </a:buClr>
        <a:buChar char="•"/>
        <a:defRPr kumimoji="1" sz="2000">
          <a:solidFill>
            <a:srgbClr val="FFFFFF"/>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folHlink"/>
        </a:buClr>
        <a:buChar char="•"/>
        <a:defRPr kumimoji="1" sz="2000">
          <a:solidFill>
            <a:srgbClr val="FF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charset="0"/>
              </a:defRPr>
            </a:lvl1pPr>
          </a:lstStyle>
          <a:p>
            <a:pPr>
              <a:defRPr/>
            </a:pPr>
            <a:fld id="{3BEE9FFA-84E9-48A0-9224-19DD1EA5146C}" type="datetimeFigureOut">
              <a:rPr lang="en-US"/>
              <a:pPr>
                <a:defRPr/>
              </a:pPr>
              <a:t>02/23/2010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Times New Roman" charset="0"/>
              </a:defRPr>
            </a:lvl1pPr>
          </a:lstStyle>
          <a:p>
            <a:pPr>
              <a:defRPr/>
            </a:pPr>
            <a:fld id="{B896B3E7-2960-48E6-96EE-AED2AC1F689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525" r:id="rId1"/>
    <p:sldLayoutId id="2147484526" r:id="rId2"/>
    <p:sldLayoutId id="2147484527" r:id="rId3"/>
    <p:sldLayoutId id="2147484528" r:id="rId4"/>
    <p:sldLayoutId id="2147484529" r:id="rId5"/>
    <p:sldLayoutId id="2147484530" r:id="rId6"/>
    <p:sldLayoutId id="2147484531" r:id="rId7"/>
    <p:sldLayoutId id="2147484532" r:id="rId8"/>
    <p:sldLayoutId id="2147484533" r:id="rId9"/>
    <p:sldLayoutId id="2147484534" r:id="rId10"/>
    <p:sldLayoutId id="214748453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1.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Anderson%20County/cjohnson/Local%20Settings/Temporary%20Internet%20Files/Content.IE5/ncsu_career_fair2000/Tutorial.doc"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5.jpeg"/><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49.pn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png"/><Relationship Id="rId4" Type="http://schemas.openxmlformats.org/officeDocument/2006/relationships/image" Target="../media/image67.jpeg"/><Relationship Id="rId9"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3.wmf"/><Relationship Id="rId1" Type="http://schemas.openxmlformats.org/officeDocument/2006/relationships/slideLayout" Target="../slideLayouts/slideLayout7.xml"/><Relationship Id="rId5" Type="http://schemas.openxmlformats.org/officeDocument/2006/relationships/hyperlink" Target="http://www.aecom.com/" TargetMode="External"/><Relationship Id="rId4" Type="http://schemas.openxmlformats.org/officeDocument/2006/relationships/hyperlink" Target="mailto:daryle.fontenot@aecom.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152400" y="0"/>
            <a:ext cx="8915400" cy="990600"/>
          </a:xfrm>
        </p:spPr>
        <p:txBody>
          <a:bodyPr/>
          <a:lstStyle/>
          <a:p>
            <a:pPr>
              <a:defRPr/>
            </a:pPr>
            <a:r>
              <a:rPr lang="en-US" sz="3200" dirty="0" smtClean="0">
                <a:latin typeface="Times New Roman" pitchFamily="18" charset="0"/>
                <a:cs typeface="Times New Roman" pitchFamily="18" charset="0"/>
              </a:rPr>
              <a:t>South Carolina Department of Natural Resources </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Flood Mitigation Section</a:t>
            </a:r>
          </a:p>
        </p:txBody>
      </p:sp>
      <p:sp>
        <p:nvSpPr>
          <p:cNvPr id="4099" name="Rectangle 3"/>
          <p:cNvSpPr>
            <a:spLocks noGrp="1" noChangeArrowheads="1"/>
          </p:cNvSpPr>
          <p:nvPr>
            <p:ph idx="1"/>
          </p:nvPr>
        </p:nvSpPr>
        <p:spPr>
          <a:xfrm>
            <a:off x="0" y="1905000"/>
            <a:ext cx="9144000" cy="4114800"/>
          </a:xfrm>
        </p:spPr>
        <p:txBody>
          <a:bodyPr/>
          <a:lstStyle/>
          <a:p>
            <a:pPr algn="ctr">
              <a:buFont typeface="Monotype Sorts" pitchFamily="2" charset="2"/>
              <a:buNone/>
              <a:defRPr/>
            </a:pPr>
            <a:r>
              <a:rPr lang="en-US" sz="4200" b="1" dirty="0" smtClean="0">
                <a:solidFill>
                  <a:srgbClr val="00007E"/>
                </a:solidFill>
                <a:latin typeface="Times New Roman" pitchFamily="18" charset="0"/>
                <a:cs typeface="Times New Roman" pitchFamily="18" charset="0"/>
              </a:rPr>
              <a:t>South Carolina </a:t>
            </a:r>
          </a:p>
          <a:p>
            <a:pPr algn="ctr">
              <a:buFont typeface="Monotype Sorts" pitchFamily="2" charset="2"/>
              <a:buNone/>
              <a:defRPr/>
            </a:pPr>
            <a:r>
              <a:rPr lang="en-US" sz="4200" b="1" dirty="0" smtClean="0">
                <a:solidFill>
                  <a:srgbClr val="00007E"/>
                </a:solidFill>
                <a:latin typeface="Times New Roman" pitchFamily="18" charset="0"/>
                <a:cs typeface="Times New Roman" pitchFamily="18" charset="0"/>
              </a:rPr>
              <a:t>Map Modernization Initiative Update </a:t>
            </a:r>
          </a:p>
          <a:p>
            <a:pPr algn="ctr">
              <a:buFont typeface="Monotype Sorts" pitchFamily="2" charset="2"/>
              <a:buNone/>
              <a:defRPr/>
            </a:pPr>
            <a:endParaRPr lang="en-US" sz="2400" b="1" dirty="0" smtClean="0">
              <a:solidFill>
                <a:srgbClr val="00007E"/>
              </a:solidFill>
              <a:latin typeface="Times New Roman" pitchFamily="18" charset="0"/>
              <a:cs typeface="Times New Roman" pitchFamily="18" charset="0"/>
            </a:endParaRPr>
          </a:p>
          <a:p>
            <a:pPr algn="ctr">
              <a:buFont typeface="Monotype Sorts" pitchFamily="2" charset="2"/>
              <a:buNone/>
              <a:defRPr/>
            </a:pPr>
            <a:r>
              <a:rPr lang="en-US" b="1" dirty="0" smtClean="0">
                <a:solidFill>
                  <a:srgbClr val="00007E"/>
                </a:solidFill>
                <a:latin typeface="Times New Roman" pitchFamily="18" charset="0"/>
                <a:cs typeface="Times New Roman" pitchFamily="18" charset="0"/>
              </a:rPr>
              <a:t>Pee Dee GIS Users Group Meeting</a:t>
            </a:r>
          </a:p>
          <a:p>
            <a:pPr algn="ctr">
              <a:buFont typeface="Monotype Sorts" pitchFamily="2" charset="2"/>
              <a:buNone/>
              <a:defRPr/>
            </a:pPr>
            <a:r>
              <a:rPr lang="en-US" b="1" dirty="0" smtClean="0">
                <a:solidFill>
                  <a:srgbClr val="00007E"/>
                </a:solidFill>
                <a:latin typeface="Times New Roman" pitchFamily="18" charset="0"/>
                <a:cs typeface="Times New Roman" pitchFamily="18" charset="0"/>
              </a:rPr>
              <a:t>February 24, 2010</a:t>
            </a:r>
          </a:p>
          <a:p>
            <a:pPr algn="ctr">
              <a:buFont typeface="Monotype Sorts" pitchFamily="2" charset="2"/>
              <a:buNone/>
              <a:defRPr/>
            </a:pPr>
            <a:r>
              <a:rPr lang="en-US" sz="2400" b="1" dirty="0" smtClean="0">
                <a:solidFill>
                  <a:srgbClr val="00007E"/>
                </a:solidFill>
                <a:latin typeface="Times New Roman" pitchFamily="18" charset="0"/>
                <a:cs typeface="Times New Roman" pitchFamily="18" charset="0"/>
              </a:rPr>
              <a:t>Florence,  SC</a:t>
            </a:r>
          </a:p>
          <a:p>
            <a:pPr algn="ctr">
              <a:buFont typeface="Monotype Sorts" pitchFamily="2" charset="2"/>
              <a:buNone/>
              <a:defRPr/>
            </a:pPr>
            <a:endParaRPr lang="en-US" sz="1400" b="1" dirty="0" smtClean="0">
              <a:solidFill>
                <a:srgbClr val="00007E"/>
              </a:solidFill>
              <a:effectLst>
                <a:outerShdw blurRad="38100" dist="38100" dir="2700000" algn="tl">
                  <a:srgbClr val="000000">
                    <a:alpha val="43137"/>
                  </a:srgbClr>
                </a:outerShdw>
              </a:effectLst>
              <a:latin typeface="Times New Roman" pitchFamily="18" charset="0"/>
              <a:cs typeface="Times New Roman" pitchFamily="18" charset="0"/>
            </a:endParaRPr>
          </a:p>
          <a:p>
            <a:pPr algn="ctr">
              <a:buFont typeface="Monotype Sorts" pitchFamily="2" charset="2"/>
              <a:buNone/>
              <a:defRPr/>
            </a:pPr>
            <a:r>
              <a:rPr lang="en-US" sz="1800" b="1" dirty="0" smtClean="0">
                <a:solidFill>
                  <a:srgbClr val="00007E"/>
                </a:solidFill>
                <a:effectLst>
                  <a:outerShdw blurRad="38100" dist="38100" dir="2700000" algn="tl">
                    <a:srgbClr val="000000">
                      <a:alpha val="43137"/>
                    </a:srgbClr>
                  </a:outerShdw>
                </a:effectLst>
                <a:latin typeface="Times New Roman" pitchFamily="18" charset="0"/>
                <a:cs typeface="Times New Roman" pitchFamily="18" charset="0"/>
              </a:rPr>
              <a:t>Daryle L. Fontenot, PE, CFM  </a:t>
            </a:r>
          </a:p>
          <a:p>
            <a:pPr algn="ctr">
              <a:buFont typeface="Monotype Sorts" pitchFamily="2" charset="2"/>
              <a:buNone/>
              <a:defRPr/>
            </a:pPr>
            <a:r>
              <a:rPr lang="en-US" sz="1800" b="1" dirty="0" smtClean="0">
                <a:solidFill>
                  <a:srgbClr val="00007E"/>
                </a:solidFill>
                <a:effectLst>
                  <a:outerShdw blurRad="38100" dist="38100" dir="2700000" algn="tl">
                    <a:srgbClr val="000000">
                      <a:alpha val="43137"/>
                    </a:srgbClr>
                  </a:outerShdw>
                </a:effectLst>
                <a:latin typeface="Times New Roman" pitchFamily="18" charset="0"/>
                <a:cs typeface="Times New Roman" pitchFamily="18" charset="0"/>
              </a:rPr>
              <a:t>Project Manager, AECOM</a:t>
            </a:r>
          </a:p>
          <a:p>
            <a:pPr algn="ctr">
              <a:buFont typeface="Monotype Sorts" pitchFamily="2" charset="2"/>
              <a:buNone/>
              <a:defRPr/>
            </a:pPr>
            <a:endParaRPr lang="en-US" sz="4400" dirty="0" smtClean="0">
              <a:latin typeface="Times New Roman" pitchFamily="18" charset="0"/>
              <a:cs typeface="Times New Roman" pitchFamily="18" charset="0"/>
            </a:endParaRPr>
          </a:p>
          <a:p>
            <a:pPr algn="ctr">
              <a:buFont typeface="Monotype Sorts" pitchFamily="2" charset="2"/>
              <a:buNone/>
              <a:defRPr/>
            </a:pPr>
            <a:endParaRPr lang="en-US" sz="2400" dirty="0" smtClean="0">
              <a:latin typeface="Times New Roman" pitchFamily="18" charset="0"/>
              <a:cs typeface="Times New Roman" pitchFamily="18" charset="0"/>
            </a:endParaRPr>
          </a:p>
          <a:p>
            <a:pPr>
              <a:buFont typeface="Monotype Sorts" pitchFamily="2" charset="2"/>
              <a:buNone/>
              <a:defRPr/>
            </a:pPr>
            <a:endParaRPr lang="en-US" sz="2800" b="1" dirty="0" smtClean="0"/>
          </a:p>
          <a:p>
            <a:pPr>
              <a:lnSpc>
                <a:spcPct val="70000"/>
              </a:lnSpc>
              <a:buFont typeface="Monotype Sorts" pitchFamily="2" charset="2"/>
              <a:buNone/>
              <a:defRPr/>
            </a:pPr>
            <a:endParaRPr lang="en-US" sz="2000" dirty="0" smtClean="0"/>
          </a:p>
          <a:p>
            <a:pPr>
              <a:lnSpc>
                <a:spcPct val="70000"/>
              </a:lnSpc>
              <a:buFont typeface="Monotype Sorts" pitchFamily="2" charset="2"/>
              <a:buNone/>
              <a:defRPr/>
            </a:pPr>
            <a:endParaRPr lang="en-US" sz="2000" dirty="0" smtClean="0"/>
          </a:p>
          <a:p>
            <a:pPr>
              <a:lnSpc>
                <a:spcPct val="70000"/>
              </a:lnSpc>
              <a:buFont typeface="Monotype Sorts" pitchFamily="2" charset="2"/>
              <a:buNone/>
              <a:defRPr/>
            </a:pPr>
            <a:endParaRPr lang="en-US" sz="2000" dirty="0" smtClean="0"/>
          </a:p>
          <a:p>
            <a:pPr>
              <a:lnSpc>
                <a:spcPct val="70000"/>
              </a:lnSpc>
              <a:buFont typeface="Monotype Sorts" pitchFamily="2" charset="2"/>
              <a:buNone/>
              <a:defRPr/>
            </a:pPr>
            <a:endParaRPr lang="en-US" sz="2800" dirty="0" smtClean="0"/>
          </a:p>
          <a:p>
            <a:pPr>
              <a:lnSpc>
                <a:spcPct val="70000"/>
              </a:lnSpc>
              <a:buFont typeface="Monotype Sorts" pitchFamily="2" charset="2"/>
              <a:buNone/>
              <a:defRPr/>
            </a:pPr>
            <a:endParaRPr lang="en-US" sz="2000" dirty="0" smtClean="0"/>
          </a:p>
        </p:txBody>
      </p:sp>
      <p:sp>
        <p:nvSpPr>
          <p:cNvPr id="15362" name="Slide Number Placeholder 5"/>
          <p:cNvSpPr>
            <a:spLocks noGrp="1"/>
          </p:cNvSpPr>
          <p:nvPr>
            <p:ph type="sldNum" sz="quarter" idx="12"/>
          </p:nvPr>
        </p:nvSpPr>
        <p:spPr>
          <a:noFill/>
        </p:spPr>
        <p:txBody>
          <a:bodyPr/>
          <a:lstStyle/>
          <a:p>
            <a:fld id="{E3E126CC-9362-4229-9666-B7051E4C54AA}" type="slidenum">
              <a:rPr lang="en-US" smtClean="0"/>
              <a:pPr/>
              <a:t>1</a:t>
            </a:fld>
            <a:endParaRPr lang="en-US" dirty="0" smtClean="0"/>
          </a:p>
        </p:txBody>
      </p:sp>
      <p:pic>
        <p:nvPicPr>
          <p:cNvPr id="15365" name="Picture 5"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1026"/>
          <p:cNvSpPr>
            <a:spLocks noGrp="1" noChangeArrowheads="1"/>
          </p:cNvSpPr>
          <p:nvPr>
            <p:ph type="title"/>
          </p:nvPr>
        </p:nvSpPr>
        <p:spPr>
          <a:xfrm>
            <a:off x="3581400" y="228600"/>
            <a:ext cx="5562600" cy="838200"/>
          </a:xfrm>
        </p:spPr>
        <p:txBody>
          <a:bodyPr/>
          <a:lstStyle/>
          <a:p>
            <a:pPr>
              <a:defRPr/>
            </a:pPr>
            <a:r>
              <a:rPr lang="en-US" sz="3600" dirty="0" smtClean="0">
                <a:latin typeface="Times New Roman" pitchFamily="18" charset="0"/>
                <a:cs typeface="Times New Roman" pitchFamily="18" charset="0"/>
              </a:rPr>
              <a:t>National Flood Insurance Program (NFIP)</a:t>
            </a:r>
          </a:p>
        </p:txBody>
      </p:sp>
      <p:sp>
        <p:nvSpPr>
          <p:cNvPr id="159747" name="Rectangle 1027"/>
          <p:cNvSpPr>
            <a:spLocks noGrp="1" noChangeArrowheads="1"/>
          </p:cNvSpPr>
          <p:nvPr>
            <p:ph idx="1"/>
          </p:nvPr>
        </p:nvSpPr>
        <p:spPr>
          <a:xfrm>
            <a:off x="1066800" y="1981200"/>
            <a:ext cx="7772400" cy="3657600"/>
          </a:xfrm>
        </p:spPr>
        <p:txBody>
          <a:bodyPr/>
          <a:lstStyle/>
          <a:p>
            <a:pPr>
              <a:buClr>
                <a:srgbClr val="00007E"/>
              </a:buClr>
              <a:defRPr/>
            </a:pPr>
            <a:r>
              <a:rPr lang="en-US" sz="3600" dirty="0" smtClean="0">
                <a:solidFill>
                  <a:srgbClr val="00007E"/>
                </a:solidFill>
                <a:effectLst/>
                <a:latin typeface="Times New Roman" pitchFamily="18" charset="0"/>
                <a:cs typeface="Times New Roman" pitchFamily="18" charset="0"/>
              </a:rPr>
              <a:t>Flood Insurance</a:t>
            </a:r>
          </a:p>
          <a:p>
            <a:pPr lvl="1">
              <a:buClr>
                <a:srgbClr val="00007E"/>
              </a:buClr>
              <a:buFont typeface="Wingdings" pitchFamily="2" charset="2"/>
              <a:buChar char="§"/>
              <a:defRPr/>
            </a:pPr>
            <a:r>
              <a:rPr lang="en-US" sz="2400" dirty="0" smtClean="0">
                <a:solidFill>
                  <a:srgbClr val="00007E"/>
                </a:solidFill>
                <a:effectLst/>
                <a:latin typeface="Times New Roman" pitchFamily="18" charset="0"/>
                <a:cs typeface="Times New Roman" pitchFamily="18" charset="0"/>
              </a:rPr>
              <a:t>Property owners in participating communities purchase flood insurance</a:t>
            </a:r>
            <a:endParaRPr lang="en-US" sz="1100" dirty="0" smtClean="0">
              <a:solidFill>
                <a:srgbClr val="00007E"/>
              </a:solidFill>
              <a:effectLst/>
              <a:latin typeface="Times New Roman" pitchFamily="18" charset="0"/>
              <a:cs typeface="Times New Roman" pitchFamily="18" charset="0"/>
            </a:endParaRPr>
          </a:p>
          <a:p>
            <a:pPr>
              <a:buClr>
                <a:srgbClr val="00007E"/>
              </a:buClr>
              <a:defRPr/>
            </a:pPr>
            <a:r>
              <a:rPr lang="en-US" sz="3600" dirty="0" smtClean="0">
                <a:solidFill>
                  <a:srgbClr val="00007E"/>
                </a:solidFill>
                <a:effectLst/>
                <a:latin typeface="Times New Roman" pitchFamily="18" charset="0"/>
                <a:cs typeface="Times New Roman" pitchFamily="18" charset="0"/>
              </a:rPr>
              <a:t>Floodplain Management</a:t>
            </a:r>
          </a:p>
          <a:p>
            <a:pPr lvl="1">
              <a:buClr>
                <a:srgbClr val="00007E"/>
              </a:buClr>
              <a:buFont typeface="Wingdings" pitchFamily="2" charset="2"/>
              <a:buChar char="§"/>
              <a:defRPr/>
            </a:pPr>
            <a:r>
              <a:rPr lang="en-US" sz="2400" dirty="0" smtClean="0">
                <a:solidFill>
                  <a:srgbClr val="00007E"/>
                </a:solidFill>
                <a:effectLst/>
                <a:latin typeface="Times New Roman" pitchFamily="18" charset="0"/>
                <a:cs typeface="Times New Roman" pitchFamily="18" charset="0"/>
              </a:rPr>
              <a:t>Participating communities adopt and enforce flood damage prevention ordinance</a:t>
            </a:r>
          </a:p>
          <a:p>
            <a:pPr>
              <a:buClr>
                <a:srgbClr val="00007E"/>
              </a:buClr>
              <a:defRPr/>
            </a:pPr>
            <a:r>
              <a:rPr lang="en-US" sz="3600" dirty="0" smtClean="0">
                <a:solidFill>
                  <a:srgbClr val="00007E"/>
                </a:solidFill>
                <a:effectLst/>
                <a:latin typeface="Times New Roman" pitchFamily="18" charset="0"/>
                <a:cs typeface="Times New Roman" pitchFamily="18" charset="0"/>
              </a:rPr>
              <a:t>Flood Hazard Mapping</a:t>
            </a:r>
          </a:p>
          <a:p>
            <a:pPr lvl="1">
              <a:buClr>
                <a:srgbClr val="00007E"/>
              </a:buClr>
              <a:buFont typeface="Wingdings" pitchFamily="2" charset="2"/>
              <a:buChar char="§"/>
              <a:defRPr/>
            </a:pPr>
            <a:r>
              <a:rPr lang="en-US" sz="2400" dirty="0" smtClean="0">
                <a:solidFill>
                  <a:srgbClr val="00007E"/>
                </a:solidFill>
                <a:effectLst/>
                <a:latin typeface="Times New Roman" pitchFamily="18" charset="0"/>
                <a:cs typeface="Times New Roman" pitchFamily="18" charset="0"/>
              </a:rPr>
              <a:t>Develop flooding limits</a:t>
            </a:r>
          </a:p>
          <a:p>
            <a:pPr>
              <a:buFont typeface="Monotype Sorts" pitchFamily="2" charset="2"/>
              <a:buNone/>
              <a:defRPr/>
            </a:pPr>
            <a:endParaRPr lang="en-US" dirty="0" smtClean="0"/>
          </a:p>
        </p:txBody>
      </p:sp>
      <p:sp>
        <p:nvSpPr>
          <p:cNvPr id="19458" name="Slide Number Placeholder 5"/>
          <p:cNvSpPr>
            <a:spLocks noGrp="1"/>
          </p:cNvSpPr>
          <p:nvPr>
            <p:ph type="sldNum" sz="quarter" idx="12"/>
          </p:nvPr>
        </p:nvSpPr>
        <p:spPr>
          <a:noFill/>
        </p:spPr>
        <p:txBody>
          <a:bodyPr/>
          <a:lstStyle/>
          <a:p>
            <a:fld id="{630A9D88-00D7-473F-BDFE-03C32AB73CE0}" type="slidenum">
              <a:rPr lang="en-US" smtClean="0"/>
              <a:pPr/>
              <a:t>2</a:t>
            </a:fld>
            <a:endParaRPr lang="en-US" dirty="0" smtClean="0"/>
          </a:p>
        </p:txBody>
      </p:sp>
      <p:pic>
        <p:nvPicPr>
          <p:cNvPr id="19461"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590C0F7A-0A0F-4879-9F1D-BB4F85B08148}" type="slidenum">
              <a:rPr lang="en-US" smtClean="0"/>
              <a:pPr/>
              <a:t>3</a:t>
            </a:fld>
            <a:endParaRPr lang="en-US" smtClean="0"/>
          </a:p>
        </p:txBody>
      </p:sp>
      <p:sp>
        <p:nvSpPr>
          <p:cNvPr id="22531" name="Rectangle 1027"/>
          <p:cNvSpPr>
            <a:spLocks noGrp="1" noChangeArrowheads="1"/>
          </p:cNvSpPr>
          <p:nvPr>
            <p:ph type="body" idx="1"/>
          </p:nvPr>
        </p:nvSpPr>
        <p:spPr>
          <a:xfrm>
            <a:off x="1219200" y="2209800"/>
            <a:ext cx="7772400" cy="3429000"/>
          </a:xfrm>
        </p:spPr>
        <p:txBody>
          <a:bodyPr/>
          <a:lstStyle/>
          <a:p>
            <a:pPr>
              <a:buClr>
                <a:srgbClr val="00007E"/>
              </a:buClr>
            </a:pPr>
            <a:r>
              <a:rPr lang="en-US" sz="2800" dirty="0" smtClean="0">
                <a:solidFill>
                  <a:schemeClr val="bg2"/>
                </a:solidFill>
                <a:effectLst/>
                <a:latin typeface="Times New Roman" charset="0"/>
                <a:cs typeface="Times New Roman" charset="0"/>
              </a:rPr>
              <a:t>Nationwide, 5-year, $1 billion program </a:t>
            </a:r>
          </a:p>
          <a:p>
            <a:pPr>
              <a:buClr>
                <a:srgbClr val="00007E"/>
              </a:buClr>
            </a:pPr>
            <a:r>
              <a:rPr lang="en-US" sz="2800" dirty="0" smtClean="0">
                <a:solidFill>
                  <a:schemeClr val="bg2"/>
                </a:solidFill>
                <a:effectLst/>
                <a:latin typeface="Times New Roman" charset="0"/>
                <a:cs typeface="Times New Roman" charset="0"/>
              </a:rPr>
              <a:t>Update FEMA’s Flood Insurance Rate Maps (FIRMs) for the nation’s</a:t>
            </a:r>
          </a:p>
          <a:p>
            <a:pPr>
              <a:buClr>
                <a:srgbClr val="00007E"/>
              </a:buClr>
            </a:pPr>
            <a:r>
              <a:rPr lang="en-US" sz="2800" dirty="0" smtClean="0">
                <a:solidFill>
                  <a:schemeClr val="bg2"/>
                </a:solidFill>
                <a:effectLst/>
                <a:latin typeface="Times New Roman" charset="0"/>
                <a:cs typeface="Times New Roman" charset="0"/>
              </a:rPr>
              <a:t>Produce quality maps</a:t>
            </a:r>
          </a:p>
          <a:p>
            <a:pPr>
              <a:buClr>
                <a:srgbClr val="00007E"/>
              </a:buClr>
            </a:pPr>
            <a:r>
              <a:rPr lang="en-US" sz="2800" dirty="0" smtClean="0">
                <a:solidFill>
                  <a:schemeClr val="bg2"/>
                </a:solidFill>
                <a:effectLst/>
                <a:latin typeface="Times New Roman" charset="0"/>
                <a:cs typeface="Times New Roman" charset="0"/>
              </a:rPr>
              <a:t>Reduce map production time</a:t>
            </a:r>
          </a:p>
          <a:p>
            <a:pPr>
              <a:buClr>
                <a:srgbClr val="00007E"/>
              </a:buClr>
            </a:pPr>
            <a:r>
              <a:rPr lang="en-US" sz="2800" dirty="0" smtClean="0">
                <a:solidFill>
                  <a:schemeClr val="bg2"/>
                </a:solidFill>
                <a:effectLst/>
                <a:latin typeface="Times New Roman" charset="0"/>
                <a:cs typeface="Times New Roman" charset="0"/>
              </a:rPr>
              <a:t>Reduce cost/time for future updates</a:t>
            </a:r>
          </a:p>
          <a:p>
            <a:pPr>
              <a:buClr>
                <a:srgbClr val="00007E"/>
              </a:buClr>
            </a:pPr>
            <a:r>
              <a:rPr lang="en-US" sz="2800" dirty="0" smtClean="0">
                <a:solidFill>
                  <a:schemeClr val="bg2"/>
                </a:solidFill>
                <a:effectLst/>
                <a:latin typeface="Times New Roman" charset="0"/>
                <a:cs typeface="Times New Roman" charset="0"/>
              </a:rPr>
              <a:t>Produce seamless, nationwide flood data</a:t>
            </a:r>
          </a:p>
        </p:txBody>
      </p:sp>
      <p:sp>
        <p:nvSpPr>
          <p:cNvPr id="22532" name="Text Box 1028"/>
          <p:cNvSpPr txBox="1">
            <a:spLocks noChangeArrowheads="1"/>
          </p:cNvSpPr>
          <p:nvPr/>
        </p:nvSpPr>
        <p:spPr bwMode="auto">
          <a:xfrm>
            <a:off x="533400" y="6583363"/>
            <a:ext cx="838200" cy="274637"/>
          </a:xfrm>
          <a:prstGeom prst="rect">
            <a:avLst/>
          </a:prstGeom>
          <a:noFill/>
          <a:ln w="9525">
            <a:noFill/>
            <a:miter lim="800000"/>
            <a:headEnd/>
            <a:tailEnd/>
          </a:ln>
        </p:spPr>
        <p:txBody>
          <a:bodyPr>
            <a:spAutoFit/>
          </a:bodyPr>
          <a:lstStyle/>
          <a:p>
            <a:pPr algn="l" eaLnBrk="1" hangingPunct="1">
              <a:spcBef>
                <a:spcPct val="50000"/>
              </a:spcBef>
            </a:pPr>
            <a:r>
              <a:rPr lang="en-US" sz="1200">
                <a:solidFill>
                  <a:schemeClr val="folHlink"/>
                </a:solidFill>
              </a:rPr>
              <a:t> </a:t>
            </a:r>
          </a:p>
        </p:txBody>
      </p:sp>
      <p:sp>
        <p:nvSpPr>
          <p:cNvPr id="5" name="TextBox 4"/>
          <p:cNvSpPr txBox="1"/>
          <p:nvPr/>
        </p:nvSpPr>
        <p:spPr>
          <a:xfrm>
            <a:off x="3733800" y="152400"/>
            <a:ext cx="5027338" cy="769441"/>
          </a:xfrm>
          <a:prstGeom prst="rect">
            <a:avLst/>
          </a:prstGeom>
          <a:noFill/>
        </p:spPr>
        <p:txBody>
          <a:bodyPr wrap="none" rtlCol="0">
            <a:spAutoFit/>
          </a:bodyPr>
          <a:lstStyle/>
          <a:p>
            <a:r>
              <a:rPr lang="en-US" sz="4400" b="1" dirty="0" smtClean="0">
                <a:solidFill>
                  <a:srgbClr val="FFFF00"/>
                </a:solidFill>
              </a:rPr>
              <a:t>Map Modernization</a:t>
            </a:r>
            <a:endParaRPr lang="en-US" sz="4400" b="1" dirty="0">
              <a:solidFill>
                <a:srgbClr val="FFFF00"/>
              </a:solidFill>
            </a:endParaRPr>
          </a:p>
        </p:txBody>
      </p:sp>
      <p:pic>
        <p:nvPicPr>
          <p:cNvPr id="6"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7"/>
          <p:cNvSpPr>
            <a:spLocks noGrp="1"/>
          </p:cNvSpPr>
          <p:nvPr>
            <p:ph idx="4294967295"/>
          </p:nvPr>
        </p:nvSpPr>
        <p:spPr>
          <a:xfrm>
            <a:off x="673100" y="1981200"/>
            <a:ext cx="8470900" cy="4419600"/>
          </a:xfrm>
        </p:spPr>
        <p:txBody>
          <a:bodyPr/>
          <a:lstStyle/>
          <a:p>
            <a:pPr marL="0" indent="0">
              <a:buFont typeface="Wingdings" pitchFamily="2" charset="2"/>
              <a:buNone/>
              <a:defRPr/>
            </a:pPr>
            <a:r>
              <a:rPr lang="en-US" sz="2400" b="1" dirty="0" smtClean="0">
                <a:solidFill>
                  <a:srgbClr val="00007E"/>
                </a:solidFill>
                <a:effectLst/>
                <a:latin typeface="Times New Roman" pitchFamily="18" charset="0"/>
                <a:cs typeface="Times New Roman" pitchFamily="18" charset="0"/>
              </a:rPr>
              <a:t>Through collaboration with State, Local, and Tribal entities, Risk MAP will deliver </a:t>
            </a:r>
            <a:r>
              <a:rPr lang="en-US" sz="2400" b="1" u="sng" dirty="0" smtClean="0">
                <a:solidFill>
                  <a:srgbClr val="CC0000"/>
                </a:solidFill>
                <a:effectLst/>
                <a:latin typeface="Times New Roman" pitchFamily="18" charset="0"/>
                <a:cs typeface="Times New Roman" pitchFamily="18" charset="0"/>
              </a:rPr>
              <a:t>quality data</a:t>
            </a:r>
            <a:r>
              <a:rPr lang="en-US" sz="2400" b="1" dirty="0" smtClean="0">
                <a:effectLst/>
                <a:latin typeface="Times New Roman" pitchFamily="18" charset="0"/>
                <a:cs typeface="Times New Roman" pitchFamily="18" charset="0"/>
              </a:rPr>
              <a:t> </a:t>
            </a:r>
            <a:r>
              <a:rPr lang="en-US" sz="2400" b="1" dirty="0" smtClean="0">
                <a:solidFill>
                  <a:srgbClr val="00007E"/>
                </a:solidFill>
                <a:effectLst/>
                <a:latin typeface="Times New Roman" pitchFamily="18" charset="0"/>
                <a:cs typeface="Times New Roman" pitchFamily="18" charset="0"/>
              </a:rPr>
              <a:t>that increases </a:t>
            </a:r>
            <a:r>
              <a:rPr lang="en-US" sz="2400" b="1" u="sng" dirty="0" smtClean="0">
                <a:solidFill>
                  <a:srgbClr val="009900"/>
                </a:solidFill>
                <a:effectLst/>
                <a:latin typeface="Times New Roman" pitchFamily="18" charset="0"/>
                <a:cs typeface="Times New Roman" pitchFamily="18" charset="0"/>
              </a:rPr>
              <a:t>public awareness</a:t>
            </a:r>
            <a:r>
              <a:rPr lang="en-US" sz="2400" b="1" dirty="0" smtClean="0">
                <a:effectLst/>
                <a:latin typeface="Times New Roman" pitchFamily="18" charset="0"/>
                <a:cs typeface="Times New Roman" pitchFamily="18" charset="0"/>
              </a:rPr>
              <a:t> </a:t>
            </a:r>
            <a:r>
              <a:rPr lang="en-US" sz="2400" b="1" dirty="0" smtClean="0">
                <a:solidFill>
                  <a:srgbClr val="00007E"/>
                </a:solidFill>
                <a:effectLst/>
                <a:latin typeface="Times New Roman" pitchFamily="18" charset="0"/>
                <a:cs typeface="Times New Roman" pitchFamily="18" charset="0"/>
              </a:rPr>
              <a:t>and leads to </a:t>
            </a:r>
            <a:r>
              <a:rPr lang="en-US" sz="2400" b="1" u="sng" dirty="0" smtClean="0">
                <a:solidFill>
                  <a:srgbClr val="0033CC"/>
                </a:solidFill>
                <a:effectLst/>
                <a:latin typeface="Times New Roman" pitchFamily="18" charset="0"/>
                <a:cs typeface="Times New Roman" pitchFamily="18" charset="0"/>
              </a:rPr>
              <a:t>action that reduces risk</a:t>
            </a:r>
            <a:r>
              <a:rPr lang="en-US" sz="2400" b="1" dirty="0" smtClean="0">
                <a:effectLst/>
                <a:latin typeface="Times New Roman" pitchFamily="18" charset="0"/>
                <a:cs typeface="Times New Roman" pitchFamily="18" charset="0"/>
              </a:rPr>
              <a:t> </a:t>
            </a:r>
            <a:r>
              <a:rPr lang="en-US" sz="2400" b="1" dirty="0" smtClean="0">
                <a:solidFill>
                  <a:srgbClr val="00007E"/>
                </a:solidFill>
                <a:effectLst/>
                <a:latin typeface="Times New Roman" pitchFamily="18" charset="0"/>
                <a:cs typeface="Times New Roman" pitchFamily="18" charset="0"/>
              </a:rPr>
              <a:t>to </a:t>
            </a:r>
            <a:r>
              <a:rPr lang="en-US" sz="2400" b="1" dirty="0" smtClean="0">
                <a:solidFill>
                  <a:srgbClr val="00007E"/>
                </a:solidFill>
                <a:effectLst/>
                <a:cs typeface="Arial" charset="0"/>
              </a:rPr>
              <a:t>life and property</a:t>
            </a:r>
          </a:p>
          <a:p>
            <a:pPr marL="0" indent="0">
              <a:defRPr/>
            </a:pPr>
            <a:endParaRPr lang="en-US" sz="2400" dirty="0" smtClean="0">
              <a:cs typeface="Arial" charset="0"/>
            </a:endParaRPr>
          </a:p>
        </p:txBody>
      </p:sp>
      <p:pic>
        <p:nvPicPr>
          <p:cNvPr id="23555" name="Picture 4"/>
          <p:cNvPicPr>
            <a:picLocks noChangeAspect="1" noChangeArrowheads="1"/>
          </p:cNvPicPr>
          <p:nvPr/>
        </p:nvPicPr>
        <p:blipFill>
          <a:blip r:embed="rId3" cstate="print"/>
          <a:srcRect b="21239"/>
          <a:stretch>
            <a:fillRect/>
          </a:stretch>
        </p:blipFill>
        <p:spPr bwMode="auto">
          <a:xfrm>
            <a:off x="1295400" y="3467100"/>
            <a:ext cx="7056438" cy="3390900"/>
          </a:xfrm>
          <a:prstGeom prst="rect">
            <a:avLst/>
          </a:prstGeom>
          <a:noFill/>
          <a:ln w="9525">
            <a:noFill/>
            <a:miter lim="800000"/>
            <a:headEnd/>
            <a:tailEnd/>
          </a:ln>
        </p:spPr>
      </p:pic>
      <p:sp>
        <p:nvSpPr>
          <p:cNvPr id="23556" name="Rectangle 5"/>
          <p:cNvSpPr>
            <a:spLocks noChangeArrowheads="1"/>
          </p:cNvSpPr>
          <p:nvPr/>
        </p:nvSpPr>
        <p:spPr bwMode="auto">
          <a:xfrm>
            <a:off x="3657600" y="0"/>
            <a:ext cx="5486400" cy="957263"/>
          </a:xfrm>
          <a:prstGeom prst="rect">
            <a:avLst/>
          </a:prstGeom>
          <a:noFill/>
          <a:ln w="9525">
            <a:noFill/>
            <a:miter lim="800000"/>
            <a:headEnd/>
            <a:tailEnd/>
          </a:ln>
        </p:spPr>
        <p:txBody>
          <a:bodyPr anchor="b"/>
          <a:lstStyle/>
          <a:p>
            <a:pPr>
              <a:lnSpc>
                <a:spcPct val="90000"/>
              </a:lnSpc>
              <a:buFont typeface="Arial" charset="0"/>
              <a:buNone/>
            </a:pPr>
            <a:r>
              <a:rPr lang="en-US" sz="4400" b="1" dirty="0">
                <a:solidFill>
                  <a:srgbClr val="FFFF00"/>
                </a:solidFill>
                <a:effectLst>
                  <a:outerShdw blurRad="38100" dist="38100" dir="2700000" algn="tl">
                    <a:srgbClr val="000000">
                      <a:alpha val="43137"/>
                    </a:srgbClr>
                  </a:outerShdw>
                </a:effectLst>
                <a:cs typeface="Times New Roman" charset="0"/>
              </a:rPr>
              <a:t>Risk </a:t>
            </a:r>
            <a:r>
              <a:rPr lang="en-US" sz="4400" b="1" dirty="0" smtClean="0">
                <a:solidFill>
                  <a:srgbClr val="FFFF00"/>
                </a:solidFill>
                <a:effectLst>
                  <a:outerShdw blurRad="38100" dist="38100" dir="2700000" algn="tl">
                    <a:srgbClr val="000000">
                      <a:alpha val="43137"/>
                    </a:srgbClr>
                  </a:outerShdw>
                </a:effectLst>
                <a:cs typeface="Times New Roman" charset="0"/>
              </a:rPr>
              <a:t>MAP  </a:t>
            </a:r>
          </a:p>
          <a:p>
            <a:pPr>
              <a:lnSpc>
                <a:spcPct val="90000"/>
              </a:lnSpc>
              <a:buFont typeface="Arial" charset="0"/>
              <a:buNone/>
            </a:pPr>
            <a:r>
              <a:rPr lang="en-US" b="1" dirty="0" smtClean="0">
                <a:solidFill>
                  <a:srgbClr val="FFFF00"/>
                </a:solidFill>
                <a:effectLst>
                  <a:outerShdw blurRad="38100" dist="38100" dir="2700000" algn="tl">
                    <a:srgbClr val="000000">
                      <a:alpha val="43137"/>
                    </a:srgbClr>
                  </a:outerShdw>
                </a:effectLst>
                <a:cs typeface="Times New Roman" charset="0"/>
              </a:rPr>
              <a:t>(Mapping, Assessment and Planning)</a:t>
            </a:r>
            <a:endParaRPr lang="en-US" b="1" dirty="0">
              <a:solidFill>
                <a:srgbClr val="FFFF00"/>
              </a:solidFill>
              <a:effectLst>
                <a:outerShdw blurRad="38100" dist="38100" dir="2700000" algn="tl">
                  <a:srgbClr val="000000">
                    <a:alpha val="43137"/>
                  </a:srgbClr>
                </a:outerShdw>
              </a:effectLst>
              <a:cs typeface="Times New Roman" charset="0"/>
            </a:endParaRPr>
          </a:p>
        </p:txBody>
      </p:sp>
      <p:pic>
        <p:nvPicPr>
          <p:cNvPr id="23557" name="Picture 4" descr="AECOM_color_rgb.bmp"/>
          <p:cNvPicPr>
            <a:picLocks noChangeAspect="1"/>
          </p:cNvPicPr>
          <p:nvPr/>
        </p:nvPicPr>
        <p:blipFill>
          <a:blip r:embed="rId4"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1219200"/>
            <a:ext cx="9144000" cy="4648200"/>
          </a:xfrm>
          <a:prstGeom prst="rect">
            <a:avLst/>
          </a:prstGeom>
          <a:solidFill>
            <a:schemeClr val="bg1">
              <a:lumMod val="75000"/>
            </a:schemeClr>
          </a:solidFill>
          <a:ln w="127000" cap="flat" cmpd="sng" algn="ctr">
            <a:noFill/>
            <a:prstDash val="solid"/>
            <a:round/>
            <a:headEnd type="none" w="med" len="med"/>
            <a:tailEnd type="none" w="med" len="med"/>
          </a:ln>
          <a:effectLst/>
        </p:spPr>
        <p:txBody>
          <a:bodyPr/>
          <a:lstStyle/>
          <a:p>
            <a:pPr>
              <a:spcBef>
                <a:spcPct val="50000"/>
              </a:spcBef>
              <a:defRPr/>
            </a:pPr>
            <a:endParaRPr lang="en-US" dirty="0">
              <a:latin typeface="Times" pitchFamily="18" charset="0"/>
            </a:endParaRPr>
          </a:p>
        </p:txBody>
      </p:sp>
      <p:sp>
        <p:nvSpPr>
          <p:cNvPr id="26627" name="Title 1"/>
          <p:cNvSpPr>
            <a:spLocks noGrp="1"/>
          </p:cNvSpPr>
          <p:nvPr>
            <p:ph type="title"/>
          </p:nvPr>
        </p:nvSpPr>
        <p:spPr>
          <a:xfrm>
            <a:off x="0" y="0"/>
            <a:ext cx="9144000" cy="838200"/>
          </a:xfrm>
        </p:spPr>
        <p:txBody>
          <a:bodyPr/>
          <a:lstStyle/>
          <a:p>
            <a:r>
              <a:rPr lang="en-US" dirty="0" smtClean="0">
                <a:solidFill>
                  <a:srgbClr val="FFFF00"/>
                </a:solidFill>
                <a:effectLst>
                  <a:outerShdw blurRad="38100" dist="38100" dir="2700000" algn="tl">
                    <a:srgbClr val="000000">
                      <a:alpha val="43137"/>
                    </a:srgbClr>
                  </a:outerShdw>
                </a:effectLst>
                <a:latin typeface="Times New Roman" charset="0"/>
                <a:cs typeface="Times New Roman" charset="0"/>
              </a:rPr>
              <a:t>Risk MAP Builds on Map Mod</a:t>
            </a:r>
          </a:p>
        </p:txBody>
      </p:sp>
      <p:pic>
        <p:nvPicPr>
          <p:cNvPr id="10247" name="Picture 7"/>
          <p:cNvPicPr>
            <a:picLocks noChangeAspect="1" noChangeArrowheads="1"/>
          </p:cNvPicPr>
          <p:nvPr/>
        </p:nvPicPr>
        <p:blipFill>
          <a:blip r:embed="rId3" cstate="print"/>
          <a:srcRect/>
          <a:stretch>
            <a:fillRect/>
          </a:stretch>
        </p:blipFill>
        <p:spPr bwMode="auto">
          <a:xfrm>
            <a:off x="0" y="914400"/>
            <a:ext cx="9144000" cy="342900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10248" name="Picture 8"/>
          <p:cNvPicPr>
            <a:picLocks noChangeAspect="1" noChangeArrowheads="1"/>
          </p:cNvPicPr>
          <p:nvPr/>
        </p:nvPicPr>
        <p:blipFill>
          <a:blip r:embed="rId4" cstate="print"/>
          <a:srcRect/>
          <a:stretch>
            <a:fillRect/>
          </a:stretch>
        </p:blipFill>
        <p:spPr bwMode="auto">
          <a:xfrm>
            <a:off x="30163" y="4343400"/>
            <a:ext cx="9144000" cy="2514600"/>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23" name="Rectangle 7"/>
          <p:cNvSpPr>
            <a:spLocks noGrp="1" noChangeArrowheads="1"/>
          </p:cNvSpPr>
          <p:nvPr>
            <p:ph type="title"/>
          </p:nvPr>
        </p:nvSpPr>
        <p:spPr>
          <a:xfrm>
            <a:off x="3657600" y="304800"/>
            <a:ext cx="5486400" cy="838200"/>
          </a:xfrm>
        </p:spPr>
        <p:txBody>
          <a:bodyPr/>
          <a:lstStyle/>
          <a:p>
            <a:pPr>
              <a:defRPr/>
            </a:pPr>
            <a:r>
              <a:rPr lang="en-US" sz="3600" dirty="0" smtClean="0">
                <a:latin typeface="Times New Roman" pitchFamily="18" charset="0"/>
                <a:cs typeface="Times New Roman" pitchFamily="18" charset="0"/>
              </a:rPr>
              <a:t>Why SC Is Undertaking This Project</a:t>
            </a:r>
          </a:p>
        </p:txBody>
      </p:sp>
      <p:sp>
        <p:nvSpPr>
          <p:cNvPr id="137225" name="Rectangle 9"/>
          <p:cNvSpPr>
            <a:spLocks noGrp="1" noChangeArrowheads="1"/>
          </p:cNvSpPr>
          <p:nvPr>
            <p:ph idx="1"/>
          </p:nvPr>
        </p:nvSpPr>
        <p:spPr>
          <a:xfrm>
            <a:off x="914400" y="2057400"/>
            <a:ext cx="7772400" cy="4114800"/>
          </a:xfrm>
        </p:spPr>
        <p:txBody>
          <a:bodyPr/>
          <a:lstStyle/>
          <a:p>
            <a:pPr>
              <a:buClr>
                <a:srgbClr val="00007E"/>
              </a:buClr>
              <a:defRPr/>
            </a:pPr>
            <a:r>
              <a:rPr lang="en-US" dirty="0" smtClean="0">
                <a:solidFill>
                  <a:srgbClr val="00007E"/>
                </a:solidFill>
                <a:effectLst/>
                <a:latin typeface="Times New Roman" pitchFamily="18" charset="0"/>
                <a:cs typeface="Times New Roman" pitchFamily="18" charset="0"/>
              </a:rPr>
              <a:t>Property owners will be more accurately informed of flood risks, and will be able to make informed decisions when purchasing flood insurance</a:t>
            </a:r>
          </a:p>
          <a:p>
            <a:pPr>
              <a:buClr>
                <a:srgbClr val="00007E"/>
              </a:buClr>
              <a:defRPr/>
            </a:pPr>
            <a:r>
              <a:rPr lang="en-US" sz="3600" dirty="0" smtClean="0">
                <a:solidFill>
                  <a:srgbClr val="00007E"/>
                </a:solidFill>
                <a:effectLst/>
                <a:latin typeface="Times New Roman" pitchFamily="18" charset="0"/>
                <a:cs typeface="Times New Roman" pitchFamily="18" charset="0"/>
              </a:rPr>
              <a:t>Accurate, up-to-date flood hazard information crucial to protect lives and property</a:t>
            </a:r>
          </a:p>
          <a:p>
            <a:pPr>
              <a:buFont typeface="Monotype Sorts" pitchFamily="2" charset="2"/>
              <a:buNone/>
              <a:defRPr/>
            </a:pPr>
            <a:endParaRPr lang="en-US" sz="3600" dirty="0" smtClean="0">
              <a:latin typeface="Times New Roman" pitchFamily="18" charset="0"/>
              <a:cs typeface="Times New Roman" pitchFamily="18" charset="0"/>
            </a:endParaRPr>
          </a:p>
          <a:p>
            <a:pPr lvl="1">
              <a:buFontTx/>
              <a:buNone/>
              <a:defRPr/>
            </a:pPr>
            <a:endParaRPr lang="en-US" sz="1400" dirty="0" smtClean="0">
              <a:latin typeface="Times New Roman" pitchFamily="18" charset="0"/>
              <a:cs typeface="Times New Roman" pitchFamily="18" charset="0"/>
            </a:endParaRPr>
          </a:p>
          <a:p>
            <a:pPr lvl="1">
              <a:buFontTx/>
              <a:buNone/>
              <a:defRPr/>
            </a:pPr>
            <a:endParaRPr lang="en-US" sz="3100" dirty="0" smtClean="0"/>
          </a:p>
        </p:txBody>
      </p:sp>
      <p:sp>
        <p:nvSpPr>
          <p:cNvPr id="32770" name="Slide Number Placeholder 5"/>
          <p:cNvSpPr>
            <a:spLocks noGrp="1"/>
          </p:cNvSpPr>
          <p:nvPr>
            <p:ph type="sldNum" sz="quarter" idx="12"/>
          </p:nvPr>
        </p:nvSpPr>
        <p:spPr>
          <a:noFill/>
        </p:spPr>
        <p:txBody>
          <a:bodyPr/>
          <a:lstStyle/>
          <a:p>
            <a:fld id="{813958F4-0C6B-4BB6-8D13-FDAC7101A20C}" type="slidenum">
              <a:rPr lang="en-US" smtClean="0"/>
              <a:pPr/>
              <a:t>6</a:t>
            </a:fld>
            <a:endParaRPr lang="en-US" dirty="0" smtClean="0"/>
          </a:p>
        </p:txBody>
      </p:sp>
      <p:pic>
        <p:nvPicPr>
          <p:cNvPr id="32773"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722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37225">
                                            <p:txEl>
                                              <p:pRg st="0" end="0"/>
                                            </p:txEl>
                                          </p:spTgt>
                                        </p:tgtEl>
                                        <p:attrNameLst>
                                          <p:attrName>ppt_c</p:attrName>
                                        </p:attrNameLst>
                                      </p:cBhvr>
                                      <p:to>
                                        <a:srgbClr val="FFFF0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722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37225">
                                            <p:txEl>
                                              <p:pRg st="1" end="1"/>
                                            </p:txEl>
                                          </p:spTgt>
                                        </p:tgtEl>
                                        <p:attrNameLst>
                                          <p:attrName>ppt_c</p:attrName>
                                        </p:attrNameLst>
                                      </p:cBhvr>
                                      <p:to>
                                        <a:srgbClr val="FFFF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3505200" y="228600"/>
            <a:ext cx="5638800" cy="838200"/>
          </a:xfrm>
        </p:spPr>
        <p:txBody>
          <a:bodyPr/>
          <a:lstStyle/>
          <a:p>
            <a:pPr>
              <a:defRPr/>
            </a:pPr>
            <a:r>
              <a:rPr lang="en-US" sz="3600" dirty="0" smtClean="0">
                <a:latin typeface="Times New Roman" pitchFamily="18" charset="0"/>
                <a:cs typeface="Times New Roman" pitchFamily="18" charset="0"/>
              </a:rPr>
              <a:t>SC Flood Mapping Program</a:t>
            </a:r>
          </a:p>
        </p:txBody>
      </p:sp>
      <p:sp>
        <p:nvSpPr>
          <p:cNvPr id="135171" name="Rectangle 3"/>
          <p:cNvSpPr>
            <a:spLocks noGrp="1" noChangeArrowheads="1"/>
          </p:cNvSpPr>
          <p:nvPr>
            <p:ph idx="1"/>
          </p:nvPr>
        </p:nvSpPr>
        <p:spPr>
          <a:xfrm>
            <a:off x="914400" y="1981200"/>
            <a:ext cx="8229600" cy="4114800"/>
          </a:xfrm>
        </p:spPr>
        <p:txBody>
          <a:bodyPr/>
          <a:lstStyle/>
          <a:p>
            <a:pPr>
              <a:buClr>
                <a:srgbClr val="00007E"/>
              </a:buClr>
              <a:defRPr/>
            </a:pPr>
            <a:r>
              <a:rPr lang="en-US" sz="2400" dirty="0" smtClean="0">
                <a:solidFill>
                  <a:srgbClr val="00007E"/>
                </a:solidFill>
                <a:effectLst/>
                <a:latin typeface="Times New Roman" pitchFamily="18" charset="0"/>
                <a:cs typeface="Times New Roman" pitchFamily="18" charset="0"/>
              </a:rPr>
              <a:t>Program established to implement the Cooperating Technical State Partnership with the Federal Emergency Management Agency (FEMA) </a:t>
            </a:r>
          </a:p>
          <a:p>
            <a:pPr>
              <a:buClr>
                <a:srgbClr val="00007E"/>
              </a:buClr>
              <a:buFont typeface="Monotype Sorts" pitchFamily="2" charset="2"/>
              <a:buNone/>
              <a:defRPr/>
            </a:pPr>
            <a:endParaRPr lang="en-US" sz="1000" dirty="0" smtClean="0">
              <a:solidFill>
                <a:srgbClr val="00007E"/>
              </a:solidFill>
              <a:effectLst/>
              <a:latin typeface="Times New Roman" pitchFamily="18" charset="0"/>
              <a:cs typeface="Times New Roman" pitchFamily="18" charset="0"/>
            </a:endParaRPr>
          </a:p>
          <a:p>
            <a:pPr>
              <a:buClr>
                <a:srgbClr val="00007E"/>
              </a:buClr>
              <a:defRPr/>
            </a:pPr>
            <a:r>
              <a:rPr lang="en-US" sz="2400" dirty="0" smtClean="0">
                <a:solidFill>
                  <a:srgbClr val="00007E"/>
                </a:solidFill>
                <a:effectLst/>
                <a:latin typeface="Times New Roman" pitchFamily="18" charset="0"/>
                <a:cs typeface="Times New Roman" pitchFamily="18" charset="0"/>
              </a:rPr>
              <a:t>Ownership and responsibility for Flood Insurance Rate Maps (FIRMs) delegated to State</a:t>
            </a:r>
          </a:p>
          <a:p>
            <a:pPr>
              <a:buClr>
                <a:srgbClr val="00007E"/>
              </a:buClr>
              <a:buFont typeface="Monotype Sorts" pitchFamily="2" charset="2"/>
              <a:buNone/>
              <a:defRPr/>
            </a:pPr>
            <a:endParaRPr lang="en-US" sz="1000" dirty="0" smtClean="0">
              <a:solidFill>
                <a:srgbClr val="00007E"/>
              </a:solidFill>
              <a:effectLst/>
              <a:latin typeface="Times New Roman" pitchFamily="18" charset="0"/>
              <a:cs typeface="Times New Roman" pitchFamily="18" charset="0"/>
            </a:endParaRPr>
          </a:p>
          <a:p>
            <a:pPr>
              <a:buClr>
                <a:srgbClr val="00007E"/>
              </a:buClr>
              <a:defRPr/>
            </a:pPr>
            <a:r>
              <a:rPr lang="en-US" sz="2400" dirty="0" smtClean="0">
                <a:solidFill>
                  <a:srgbClr val="00007E"/>
                </a:solidFill>
                <a:effectLst/>
                <a:latin typeface="Times New Roman" pitchFamily="18" charset="0"/>
                <a:cs typeface="Times New Roman" pitchFamily="18" charset="0"/>
              </a:rPr>
              <a:t>Education local entities on the Map Modernization process, nature and purpose of their study, intent of use of data collected, and post-preliminary process</a:t>
            </a:r>
          </a:p>
          <a:p>
            <a:pPr>
              <a:buClr>
                <a:srgbClr val="00007E"/>
              </a:buClr>
              <a:buFont typeface="Monotype Sorts" pitchFamily="2" charset="2"/>
              <a:buNone/>
              <a:defRPr/>
            </a:pPr>
            <a:endParaRPr lang="en-US" sz="1000" dirty="0" smtClean="0">
              <a:solidFill>
                <a:srgbClr val="00007E"/>
              </a:solidFill>
              <a:effectLst/>
              <a:latin typeface="Times New Roman" pitchFamily="18" charset="0"/>
              <a:cs typeface="Times New Roman" pitchFamily="18" charset="0"/>
            </a:endParaRPr>
          </a:p>
          <a:p>
            <a:pPr>
              <a:buClr>
                <a:srgbClr val="00007E"/>
              </a:buClr>
              <a:defRPr/>
            </a:pPr>
            <a:r>
              <a:rPr lang="en-US" sz="2400" dirty="0" smtClean="0">
                <a:solidFill>
                  <a:srgbClr val="00007E"/>
                </a:solidFill>
                <a:effectLst/>
                <a:latin typeface="Times New Roman" pitchFamily="18" charset="0"/>
                <a:cs typeface="Times New Roman" pitchFamily="18" charset="0"/>
              </a:rPr>
              <a:t>QA/QC of all mapping products</a:t>
            </a:r>
          </a:p>
          <a:p>
            <a:pPr>
              <a:defRPr/>
            </a:pPr>
            <a:endParaRPr lang="en-US" dirty="0" smtClean="0">
              <a:latin typeface="Times New Roman" pitchFamily="18" charset="0"/>
              <a:cs typeface="Times New Roman" pitchFamily="18" charset="0"/>
            </a:endParaRPr>
          </a:p>
        </p:txBody>
      </p:sp>
      <p:sp>
        <p:nvSpPr>
          <p:cNvPr id="28674" name="Slide Number Placeholder 5"/>
          <p:cNvSpPr>
            <a:spLocks noGrp="1"/>
          </p:cNvSpPr>
          <p:nvPr>
            <p:ph type="sldNum" sz="quarter" idx="12"/>
          </p:nvPr>
        </p:nvSpPr>
        <p:spPr>
          <a:noFill/>
        </p:spPr>
        <p:txBody>
          <a:bodyPr/>
          <a:lstStyle/>
          <a:p>
            <a:fld id="{2D9B8E33-5C84-4781-9793-D63C62D53807}" type="slidenum">
              <a:rPr lang="en-US" smtClean="0"/>
              <a:pPr/>
              <a:t>7</a:t>
            </a:fld>
            <a:endParaRPr lang="en-US" dirty="0" smtClean="0"/>
          </a:p>
        </p:txBody>
      </p:sp>
      <p:pic>
        <p:nvPicPr>
          <p:cNvPr id="28677"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3505200" y="-152400"/>
            <a:ext cx="5638800" cy="990600"/>
          </a:xfrm>
        </p:spPr>
        <p:txBody>
          <a:bodyPr/>
          <a:lstStyle/>
          <a:p>
            <a:pPr>
              <a:defRPr/>
            </a:pPr>
            <a:r>
              <a:rPr lang="en-US" sz="4000" dirty="0" smtClean="0">
                <a:latin typeface="Times New Roman" pitchFamily="18" charset="0"/>
                <a:cs typeface="Times New Roman" pitchFamily="18" charset="0"/>
              </a:rPr>
              <a:t>SCDNR Map Mod Team</a:t>
            </a:r>
          </a:p>
        </p:txBody>
      </p:sp>
      <p:sp>
        <p:nvSpPr>
          <p:cNvPr id="29700" name="Rectangle 4"/>
          <p:cNvSpPr>
            <a:spLocks noGrp="1" noChangeArrowheads="1"/>
          </p:cNvSpPr>
          <p:nvPr>
            <p:ph idx="1"/>
          </p:nvPr>
        </p:nvSpPr>
        <p:spPr>
          <a:xfrm>
            <a:off x="838200" y="2209800"/>
            <a:ext cx="8077200" cy="4038600"/>
          </a:xfrm>
        </p:spPr>
        <p:txBody>
          <a:bodyPr/>
          <a:lstStyle/>
          <a:p>
            <a:pPr>
              <a:lnSpc>
                <a:spcPct val="80000"/>
              </a:lnSpc>
              <a:buClr>
                <a:srgbClr val="00007E"/>
              </a:buClr>
            </a:pPr>
            <a:r>
              <a:rPr lang="en-US" sz="2600" dirty="0" smtClean="0">
                <a:solidFill>
                  <a:srgbClr val="00007E"/>
                </a:solidFill>
                <a:effectLst/>
                <a:latin typeface="Times New Roman" charset="0"/>
                <a:cs typeface="Times New Roman" charset="0"/>
              </a:rPr>
              <a:t>Outreach Coordinator – Vacant</a:t>
            </a:r>
          </a:p>
          <a:p>
            <a:pPr>
              <a:lnSpc>
                <a:spcPct val="80000"/>
              </a:lnSpc>
              <a:buClr>
                <a:srgbClr val="00007E"/>
              </a:buClr>
            </a:pPr>
            <a:r>
              <a:rPr lang="en-US" sz="2600" dirty="0" smtClean="0">
                <a:solidFill>
                  <a:srgbClr val="00007E"/>
                </a:solidFill>
                <a:effectLst/>
                <a:latin typeface="Times New Roman" charset="0"/>
                <a:cs typeface="Times New Roman" charset="0"/>
              </a:rPr>
              <a:t>State NFIP Coordinator   – Lisa Jones</a:t>
            </a:r>
          </a:p>
          <a:p>
            <a:pPr>
              <a:lnSpc>
                <a:spcPct val="80000"/>
              </a:lnSpc>
              <a:buClr>
                <a:srgbClr val="00007E"/>
              </a:buClr>
            </a:pPr>
            <a:r>
              <a:rPr lang="en-US" sz="2600" dirty="0" smtClean="0">
                <a:solidFill>
                  <a:srgbClr val="00007E"/>
                </a:solidFill>
                <a:effectLst/>
                <a:latin typeface="Times New Roman" charset="0"/>
                <a:cs typeface="Times New Roman" charset="0"/>
              </a:rPr>
              <a:t>Compliance Specialist – Maria Cox</a:t>
            </a:r>
          </a:p>
          <a:p>
            <a:pPr>
              <a:lnSpc>
                <a:spcPct val="80000"/>
              </a:lnSpc>
              <a:buClr>
                <a:srgbClr val="00007E"/>
              </a:buClr>
            </a:pPr>
            <a:r>
              <a:rPr lang="en-US" sz="2600" dirty="0" smtClean="0">
                <a:solidFill>
                  <a:srgbClr val="00007E"/>
                </a:solidFill>
                <a:effectLst/>
                <a:latin typeface="Times New Roman" charset="0"/>
                <a:cs typeface="Times New Roman" charset="0"/>
              </a:rPr>
              <a:t>Engineering &amp; Mapping Lead – Feleke Arega &amp; Masaaki Kiuchi</a:t>
            </a:r>
          </a:p>
          <a:p>
            <a:pPr>
              <a:lnSpc>
                <a:spcPct val="80000"/>
              </a:lnSpc>
              <a:buClr>
                <a:srgbClr val="00007E"/>
              </a:buClr>
            </a:pPr>
            <a:r>
              <a:rPr lang="en-US" sz="2600" dirty="0" smtClean="0">
                <a:solidFill>
                  <a:srgbClr val="00007E"/>
                </a:solidFill>
                <a:effectLst/>
                <a:latin typeface="Times New Roman" charset="0"/>
                <a:cs typeface="Times New Roman" charset="0"/>
              </a:rPr>
              <a:t>State Hydrologist – Bud Badr</a:t>
            </a:r>
          </a:p>
          <a:p>
            <a:pPr>
              <a:lnSpc>
                <a:spcPct val="80000"/>
              </a:lnSpc>
              <a:buClr>
                <a:srgbClr val="00007E"/>
              </a:buClr>
            </a:pPr>
            <a:r>
              <a:rPr lang="en-US" sz="2600" dirty="0" smtClean="0">
                <a:solidFill>
                  <a:srgbClr val="00007E"/>
                </a:solidFill>
                <a:effectLst/>
                <a:latin typeface="Times New Roman" charset="0"/>
                <a:cs typeface="Times New Roman" charset="0"/>
              </a:rPr>
              <a:t>LiDAR Lead- Jim Scurry</a:t>
            </a:r>
          </a:p>
          <a:p>
            <a:pPr>
              <a:lnSpc>
                <a:spcPct val="80000"/>
              </a:lnSpc>
              <a:buClr>
                <a:srgbClr val="00007E"/>
              </a:buClr>
            </a:pPr>
            <a:r>
              <a:rPr lang="en-US" sz="2600" dirty="0" smtClean="0">
                <a:solidFill>
                  <a:srgbClr val="00007E"/>
                </a:solidFill>
                <a:effectLst/>
                <a:latin typeface="Times New Roman" charset="0"/>
                <a:cs typeface="Times New Roman" charset="0"/>
              </a:rPr>
              <a:t>Lead Engineering Firm</a:t>
            </a:r>
          </a:p>
          <a:p>
            <a:pPr lvl="1">
              <a:lnSpc>
                <a:spcPct val="90000"/>
              </a:lnSpc>
              <a:buClr>
                <a:srgbClr val="00007E"/>
              </a:buClr>
              <a:buFontTx/>
              <a:buNone/>
            </a:pPr>
            <a:r>
              <a:rPr lang="en-US" sz="2600" b="1" dirty="0" smtClean="0">
                <a:solidFill>
                  <a:srgbClr val="00007E"/>
                </a:solidFill>
                <a:effectLst/>
                <a:latin typeface="Times New Roman" charset="0"/>
                <a:cs typeface="Times New Roman" charset="0"/>
              </a:rPr>
              <a:t>  AECOM  and URS</a:t>
            </a:r>
          </a:p>
        </p:txBody>
      </p:sp>
      <p:sp>
        <p:nvSpPr>
          <p:cNvPr id="29698" name="Slide Number Placeholder 5"/>
          <p:cNvSpPr>
            <a:spLocks noGrp="1"/>
          </p:cNvSpPr>
          <p:nvPr>
            <p:ph type="sldNum" sz="quarter" idx="12"/>
          </p:nvPr>
        </p:nvSpPr>
        <p:spPr>
          <a:noFill/>
        </p:spPr>
        <p:txBody>
          <a:bodyPr/>
          <a:lstStyle/>
          <a:p>
            <a:fld id="{A31F68E7-DC20-4AD9-A0E6-CB480D3EBF62}" type="slidenum">
              <a:rPr lang="en-US" smtClean="0"/>
              <a:pPr/>
              <a:t>8</a:t>
            </a:fld>
            <a:endParaRPr lang="en-US" dirty="0" smtClean="0"/>
          </a:p>
        </p:txBody>
      </p:sp>
      <p:pic>
        <p:nvPicPr>
          <p:cNvPr id="29701"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0"/>
            <a:ext cx="6019800" cy="990600"/>
          </a:xfrm>
        </p:spPr>
        <p:txBody>
          <a:bodyPr/>
          <a:lstStyle/>
          <a:p>
            <a:pPr>
              <a:defRPr/>
            </a:pPr>
            <a:r>
              <a:rPr lang="en-US" dirty="0" smtClean="0">
                <a:latin typeface="Times New Roman" pitchFamily="18" charset="0"/>
                <a:cs typeface="Times New Roman" pitchFamily="18" charset="0"/>
              </a:rPr>
              <a:t>Flood Study Status</a:t>
            </a:r>
            <a:endParaRPr lang="en-US" dirty="0">
              <a:latin typeface="Times New Roman" pitchFamily="18" charset="0"/>
              <a:cs typeface="Times New Roman" pitchFamily="18" charset="0"/>
            </a:endParaRPr>
          </a:p>
        </p:txBody>
      </p:sp>
      <p:sp>
        <p:nvSpPr>
          <p:cNvPr id="21507" name="Slide Number Placeholder 3"/>
          <p:cNvSpPr>
            <a:spLocks noGrp="1"/>
          </p:cNvSpPr>
          <p:nvPr>
            <p:ph type="sldNum" sz="quarter" idx="12"/>
          </p:nvPr>
        </p:nvSpPr>
        <p:spPr>
          <a:xfrm>
            <a:off x="6019800" y="6248400"/>
            <a:ext cx="838200" cy="457200"/>
          </a:xfrm>
          <a:noFill/>
        </p:spPr>
        <p:txBody>
          <a:bodyPr/>
          <a:lstStyle/>
          <a:p>
            <a:endParaRPr lang="en-US" dirty="0" smtClean="0">
              <a:latin typeface="Times New Roman" pitchFamily="18" charset="0"/>
            </a:endParaRPr>
          </a:p>
        </p:txBody>
      </p:sp>
      <p:pic>
        <p:nvPicPr>
          <p:cNvPr id="6"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174081" name="Picture 1"/>
          <p:cNvPicPr>
            <a:picLocks noGrp="1" noChangeAspect="1" noChangeArrowheads="1"/>
          </p:cNvPicPr>
          <p:nvPr>
            <p:ph idx="1"/>
          </p:nvPr>
        </p:nvPicPr>
        <p:blipFill>
          <a:blip r:embed="rId3" cstate="print"/>
          <a:srcRect/>
          <a:stretch>
            <a:fillRect/>
          </a:stretch>
        </p:blipFill>
        <p:spPr bwMode="auto">
          <a:xfrm>
            <a:off x="2057400" y="1981200"/>
            <a:ext cx="4930116" cy="4114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6"/>
          <p:cNvSpPr>
            <a:spLocks noChangeArrowheads="1"/>
          </p:cNvSpPr>
          <p:nvPr/>
        </p:nvSpPr>
        <p:spPr bwMode="auto">
          <a:xfrm>
            <a:off x="3581400" y="6172200"/>
            <a:ext cx="1600200" cy="533400"/>
          </a:xfrm>
          <a:prstGeom prst="rect">
            <a:avLst/>
          </a:prstGeom>
          <a:solidFill>
            <a:srgbClr val="FFFFFF"/>
          </a:solidFill>
          <a:ln w="76200" algn="ctr">
            <a:solidFill>
              <a:srgbClr val="FFFFFF"/>
            </a:solidFill>
            <a:round/>
            <a:headEnd/>
            <a:tailEnd/>
          </a:ln>
        </p:spPr>
        <p:txBody>
          <a:bodyPr/>
          <a:lstStyle/>
          <a:p>
            <a:endParaRPr lang="en-US" dirty="0"/>
          </a:p>
        </p:txBody>
      </p:sp>
      <p:sp>
        <p:nvSpPr>
          <p:cNvPr id="7" name="Rectangle 6"/>
          <p:cNvSpPr/>
          <p:nvPr/>
        </p:nvSpPr>
        <p:spPr>
          <a:xfrm>
            <a:off x="3505200" y="-152400"/>
            <a:ext cx="5638800" cy="1323975"/>
          </a:xfrm>
          <a:prstGeom prst="rect">
            <a:avLst/>
          </a:prstGeom>
        </p:spPr>
        <p:txBody>
          <a:bodyPr>
            <a:spAutoFit/>
          </a:bodyPr>
          <a:lstStyle/>
          <a:p>
            <a:pPr>
              <a:defRPr/>
            </a:pPr>
            <a:r>
              <a:rPr lang="en-US" sz="40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Flood Study </a:t>
            </a:r>
          </a:p>
          <a:p>
            <a:pPr>
              <a:defRPr/>
            </a:pPr>
            <a:r>
              <a:rPr lang="en-US" sz="40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Completion Schedule</a:t>
            </a:r>
          </a:p>
        </p:txBody>
      </p:sp>
      <p:pic>
        <p:nvPicPr>
          <p:cNvPr id="6" name="Picture 4" descr="AECOM_color_rgb.bmp"/>
          <p:cNvPicPr>
            <a:picLocks noChangeAspect="1"/>
          </p:cNvPicPr>
          <p:nvPr/>
        </p:nvPicPr>
        <p:blipFill>
          <a:blip r:embed="rId2" cstate="print"/>
          <a:srcRect/>
          <a:stretch>
            <a:fillRect/>
          </a:stretch>
        </p:blipFill>
        <p:spPr bwMode="auto">
          <a:xfrm>
            <a:off x="7094814" y="6126445"/>
            <a:ext cx="2049186" cy="731555"/>
          </a:xfrm>
          <a:prstGeom prst="rect">
            <a:avLst/>
          </a:prstGeom>
          <a:noFill/>
          <a:ln w="9525">
            <a:noFill/>
            <a:miter lim="800000"/>
            <a:headEnd/>
            <a:tailEnd/>
          </a:ln>
        </p:spPr>
      </p:pic>
      <p:pic>
        <p:nvPicPr>
          <p:cNvPr id="59395" name="Picture 3"/>
          <p:cNvPicPr>
            <a:picLocks noChangeAspect="1" noChangeArrowheads="1"/>
          </p:cNvPicPr>
          <p:nvPr/>
        </p:nvPicPr>
        <p:blipFill>
          <a:blip r:embed="rId3" cstate="print"/>
          <a:srcRect/>
          <a:stretch>
            <a:fillRect/>
          </a:stretch>
        </p:blipFill>
        <p:spPr bwMode="auto">
          <a:xfrm>
            <a:off x="1600200" y="1981200"/>
            <a:ext cx="5607514" cy="4619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581400" y="0"/>
            <a:ext cx="5562600" cy="990600"/>
          </a:xfrm>
        </p:spPr>
        <p:txBody>
          <a:bodyPr/>
          <a:lstStyle/>
          <a:p>
            <a:pPr>
              <a:defRPr/>
            </a:pPr>
            <a:r>
              <a:rPr lang="en-US" dirty="0" smtClean="0">
                <a:latin typeface="Times New Roman" pitchFamily="18" charset="0"/>
                <a:cs typeface="Times New Roman" pitchFamily="18" charset="0"/>
              </a:rPr>
              <a:t>Study Process</a:t>
            </a:r>
          </a:p>
        </p:txBody>
      </p:sp>
      <p:sp>
        <p:nvSpPr>
          <p:cNvPr id="33796" name="Rectangle 4"/>
          <p:cNvSpPr>
            <a:spLocks noGrp="1" noChangeArrowheads="1"/>
          </p:cNvSpPr>
          <p:nvPr>
            <p:ph idx="1"/>
          </p:nvPr>
        </p:nvSpPr>
        <p:spPr>
          <a:xfrm>
            <a:off x="1600200" y="1905000"/>
            <a:ext cx="7391400" cy="4114800"/>
          </a:xfrm>
        </p:spPr>
        <p:txBody>
          <a:bodyPr/>
          <a:lstStyle/>
          <a:p>
            <a:pPr>
              <a:buClr>
                <a:srgbClr val="00007E"/>
              </a:buClr>
            </a:pPr>
            <a:r>
              <a:rPr lang="en-US" dirty="0" smtClean="0">
                <a:solidFill>
                  <a:srgbClr val="00007E"/>
                </a:solidFill>
                <a:effectLst/>
                <a:latin typeface="Times New Roman" charset="0"/>
                <a:cs typeface="Times New Roman" charset="0"/>
              </a:rPr>
              <a:t>Scoping/Information Search</a:t>
            </a:r>
          </a:p>
          <a:p>
            <a:pPr>
              <a:buClr>
                <a:srgbClr val="00007E"/>
              </a:buClr>
            </a:pPr>
            <a:r>
              <a:rPr lang="en-US" dirty="0" smtClean="0">
                <a:solidFill>
                  <a:srgbClr val="00007E"/>
                </a:solidFill>
                <a:effectLst/>
                <a:latin typeface="Times New Roman" charset="0"/>
                <a:cs typeface="Times New Roman" charset="0"/>
              </a:rPr>
              <a:t>Base Map Acquisition</a:t>
            </a:r>
          </a:p>
          <a:p>
            <a:pPr>
              <a:buClr>
                <a:srgbClr val="00007E"/>
              </a:buClr>
            </a:pPr>
            <a:r>
              <a:rPr lang="en-US" dirty="0" smtClean="0">
                <a:solidFill>
                  <a:srgbClr val="00007E"/>
                </a:solidFill>
                <a:effectLst/>
                <a:latin typeface="Times New Roman" charset="0"/>
                <a:cs typeface="Times New Roman" charset="0"/>
              </a:rPr>
              <a:t>Terrain Data Acquisition</a:t>
            </a:r>
          </a:p>
          <a:p>
            <a:pPr>
              <a:buClr>
                <a:srgbClr val="00007E"/>
              </a:buClr>
            </a:pPr>
            <a:r>
              <a:rPr lang="en-US" dirty="0" smtClean="0">
                <a:solidFill>
                  <a:srgbClr val="00007E"/>
                </a:solidFill>
                <a:effectLst/>
                <a:latin typeface="Times New Roman" charset="0"/>
                <a:cs typeface="Times New Roman" charset="0"/>
              </a:rPr>
              <a:t>Field Survey</a:t>
            </a:r>
          </a:p>
          <a:p>
            <a:pPr>
              <a:buClr>
                <a:srgbClr val="00007E"/>
              </a:buClr>
            </a:pPr>
            <a:r>
              <a:rPr lang="en-US" dirty="0" smtClean="0">
                <a:solidFill>
                  <a:srgbClr val="00007E"/>
                </a:solidFill>
                <a:effectLst/>
                <a:latin typeface="Times New Roman" charset="0"/>
                <a:cs typeface="Times New Roman" charset="0"/>
              </a:rPr>
              <a:t>Hydrology</a:t>
            </a:r>
          </a:p>
          <a:p>
            <a:pPr>
              <a:buClr>
                <a:srgbClr val="00007E"/>
              </a:buClr>
            </a:pPr>
            <a:r>
              <a:rPr lang="en-US" dirty="0" smtClean="0">
                <a:solidFill>
                  <a:srgbClr val="00007E"/>
                </a:solidFill>
                <a:effectLst/>
                <a:latin typeface="Times New Roman" charset="0"/>
                <a:cs typeface="Times New Roman" charset="0"/>
              </a:rPr>
              <a:t>Hydraulics</a:t>
            </a:r>
          </a:p>
          <a:p>
            <a:pPr>
              <a:buClr>
                <a:srgbClr val="00007E"/>
              </a:buClr>
            </a:pPr>
            <a:r>
              <a:rPr lang="en-US" dirty="0" smtClean="0">
                <a:solidFill>
                  <a:srgbClr val="00007E"/>
                </a:solidFill>
                <a:effectLst/>
                <a:latin typeface="Times New Roman" charset="0"/>
                <a:cs typeface="Times New Roman" charset="0"/>
              </a:rPr>
              <a:t>Mapping</a:t>
            </a:r>
          </a:p>
          <a:p>
            <a:pPr>
              <a:buClr>
                <a:srgbClr val="00007E"/>
              </a:buClr>
            </a:pPr>
            <a:r>
              <a:rPr lang="en-US" dirty="0" smtClean="0">
                <a:solidFill>
                  <a:srgbClr val="00007E"/>
                </a:solidFill>
                <a:effectLst/>
                <a:latin typeface="Times New Roman" charset="0"/>
                <a:cs typeface="Times New Roman" charset="0"/>
              </a:rPr>
              <a:t>Reporting</a:t>
            </a:r>
          </a:p>
        </p:txBody>
      </p:sp>
      <p:sp>
        <p:nvSpPr>
          <p:cNvPr id="33794" name="Slide Number Placeholder 5"/>
          <p:cNvSpPr>
            <a:spLocks noGrp="1"/>
          </p:cNvSpPr>
          <p:nvPr>
            <p:ph type="sldNum" sz="quarter" idx="12"/>
          </p:nvPr>
        </p:nvSpPr>
        <p:spPr>
          <a:noFill/>
        </p:spPr>
        <p:txBody>
          <a:bodyPr/>
          <a:lstStyle/>
          <a:p>
            <a:fld id="{D1E49131-FFCE-4EF9-9076-E6772D394361}" type="slidenum">
              <a:rPr lang="en-US" smtClean="0"/>
              <a:pPr/>
              <a:t>11</a:t>
            </a:fld>
            <a:endParaRPr lang="en-US" dirty="0" smtClean="0"/>
          </a:p>
        </p:txBody>
      </p:sp>
      <p:pic>
        <p:nvPicPr>
          <p:cNvPr id="33797"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3581400" y="0"/>
            <a:ext cx="5562600" cy="990600"/>
          </a:xfrm>
        </p:spPr>
        <p:txBody>
          <a:bodyPr/>
          <a:lstStyle/>
          <a:p>
            <a:pPr>
              <a:defRPr/>
            </a:pPr>
            <a:r>
              <a:rPr lang="en-US" sz="4000" dirty="0" smtClean="0">
                <a:latin typeface="Times New Roman" pitchFamily="18" charset="0"/>
                <a:cs typeface="Times New Roman" pitchFamily="18" charset="0"/>
              </a:rPr>
              <a:t>Study Process Overview</a:t>
            </a:r>
          </a:p>
        </p:txBody>
      </p:sp>
      <p:sp>
        <p:nvSpPr>
          <p:cNvPr id="34818" name="Slide Number Placeholder 5"/>
          <p:cNvSpPr>
            <a:spLocks noGrp="1"/>
          </p:cNvSpPr>
          <p:nvPr>
            <p:ph type="sldNum" sz="quarter" idx="12"/>
          </p:nvPr>
        </p:nvSpPr>
        <p:spPr>
          <a:noFill/>
        </p:spPr>
        <p:txBody>
          <a:bodyPr/>
          <a:lstStyle/>
          <a:p>
            <a:fld id="{372306EF-F165-4B47-900D-9EB1DA8F00E1}" type="slidenum">
              <a:rPr lang="en-US" smtClean="0"/>
              <a:pPr/>
              <a:t>12</a:t>
            </a:fld>
            <a:endParaRPr lang="en-US" dirty="0" smtClean="0"/>
          </a:p>
        </p:txBody>
      </p:sp>
      <p:sp>
        <p:nvSpPr>
          <p:cNvPr id="34820" name="Line 15"/>
          <p:cNvSpPr>
            <a:spLocks noChangeShapeType="1"/>
          </p:cNvSpPr>
          <p:nvPr/>
        </p:nvSpPr>
        <p:spPr bwMode="auto">
          <a:xfrm>
            <a:off x="2590800" y="2743200"/>
            <a:ext cx="228600" cy="0"/>
          </a:xfrm>
          <a:prstGeom prst="line">
            <a:avLst/>
          </a:prstGeom>
          <a:noFill/>
          <a:ln w="9525">
            <a:solidFill>
              <a:srgbClr val="00007E"/>
            </a:solidFill>
            <a:round/>
            <a:headEnd/>
            <a:tailEnd type="triangle" w="med" len="med"/>
          </a:ln>
        </p:spPr>
        <p:txBody>
          <a:bodyPr/>
          <a:lstStyle/>
          <a:p>
            <a:endParaRPr lang="en-US" dirty="0"/>
          </a:p>
        </p:txBody>
      </p:sp>
      <p:sp>
        <p:nvSpPr>
          <p:cNvPr id="34821" name="Line 20"/>
          <p:cNvSpPr>
            <a:spLocks noChangeShapeType="1"/>
          </p:cNvSpPr>
          <p:nvPr/>
        </p:nvSpPr>
        <p:spPr bwMode="auto">
          <a:xfrm>
            <a:off x="5105400" y="4191000"/>
            <a:ext cx="304800" cy="0"/>
          </a:xfrm>
          <a:prstGeom prst="line">
            <a:avLst/>
          </a:prstGeom>
          <a:noFill/>
          <a:ln w="9525">
            <a:solidFill>
              <a:srgbClr val="00007E"/>
            </a:solidFill>
            <a:round/>
            <a:headEnd/>
            <a:tailEnd/>
          </a:ln>
        </p:spPr>
        <p:txBody>
          <a:bodyPr/>
          <a:lstStyle/>
          <a:p>
            <a:endParaRPr lang="en-US" dirty="0"/>
          </a:p>
        </p:txBody>
      </p:sp>
      <p:sp>
        <p:nvSpPr>
          <p:cNvPr id="34824" name="Line 34"/>
          <p:cNvSpPr>
            <a:spLocks noChangeShapeType="1"/>
          </p:cNvSpPr>
          <p:nvPr/>
        </p:nvSpPr>
        <p:spPr bwMode="auto">
          <a:xfrm>
            <a:off x="5791200" y="4114800"/>
            <a:ext cx="2286000" cy="0"/>
          </a:xfrm>
          <a:prstGeom prst="line">
            <a:avLst/>
          </a:prstGeom>
          <a:noFill/>
          <a:ln w="9525">
            <a:solidFill>
              <a:schemeClr val="tx1"/>
            </a:solidFill>
            <a:round/>
            <a:headEnd type="triangle" w="med" len="med"/>
            <a:tailEnd type="triangle" w="med" len="med"/>
          </a:ln>
        </p:spPr>
        <p:txBody>
          <a:bodyPr/>
          <a:lstStyle/>
          <a:p>
            <a:endParaRPr lang="en-US" dirty="0"/>
          </a:p>
        </p:txBody>
      </p:sp>
      <p:sp>
        <p:nvSpPr>
          <p:cNvPr id="34825" name="Line 35"/>
          <p:cNvSpPr>
            <a:spLocks noChangeShapeType="1"/>
          </p:cNvSpPr>
          <p:nvPr/>
        </p:nvSpPr>
        <p:spPr bwMode="auto">
          <a:xfrm>
            <a:off x="5257800" y="3886200"/>
            <a:ext cx="0" cy="304800"/>
          </a:xfrm>
          <a:prstGeom prst="line">
            <a:avLst/>
          </a:prstGeom>
          <a:noFill/>
          <a:ln w="9525">
            <a:solidFill>
              <a:schemeClr val="tx1"/>
            </a:solidFill>
            <a:round/>
            <a:headEnd/>
            <a:tailEnd/>
          </a:ln>
        </p:spPr>
        <p:txBody>
          <a:bodyPr/>
          <a:lstStyle/>
          <a:p>
            <a:endParaRPr lang="en-US" dirty="0"/>
          </a:p>
        </p:txBody>
      </p:sp>
      <p:sp>
        <p:nvSpPr>
          <p:cNvPr id="34826" name="Line 36"/>
          <p:cNvSpPr>
            <a:spLocks noChangeShapeType="1"/>
          </p:cNvSpPr>
          <p:nvPr/>
        </p:nvSpPr>
        <p:spPr bwMode="auto">
          <a:xfrm>
            <a:off x="8077200" y="3886200"/>
            <a:ext cx="0" cy="457200"/>
          </a:xfrm>
          <a:prstGeom prst="line">
            <a:avLst/>
          </a:prstGeom>
          <a:noFill/>
          <a:ln w="9525">
            <a:solidFill>
              <a:schemeClr val="tx1"/>
            </a:solidFill>
            <a:round/>
            <a:headEnd/>
            <a:tailEnd/>
          </a:ln>
        </p:spPr>
        <p:txBody>
          <a:bodyPr/>
          <a:lstStyle/>
          <a:p>
            <a:endParaRPr lang="en-US" dirty="0"/>
          </a:p>
        </p:txBody>
      </p:sp>
      <p:sp>
        <p:nvSpPr>
          <p:cNvPr id="34827" name="Rectangle 37"/>
          <p:cNvSpPr>
            <a:spLocks noChangeArrowheads="1"/>
          </p:cNvSpPr>
          <p:nvPr/>
        </p:nvSpPr>
        <p:spPr bwMode="auto">
          <a:xfrm>
            <a:off x="6057900" y="4267200"/>
            <a:ext cx="1779588" cy="274638"/>
          </a:xfrm>
          <a:prstGeom prst="rect">
            <a:avLst/>
          </a:prstGeom>
          <a:noFill/>
          <a:ln w="76200">
            <a:noFill/>
            <a:miter lim="800000"/>
            <a:headEnd/>
            <a:tailEnd/>
          </a:ln>
        </p:spPr>
        <p:txBody>
          <a:bodyPr wrap="none">
            <a:spAutoFit/>
          </a:bodyPr>
          <a:lstStyle/>
          <a:p>
            <a:r>
              <a:rPr lang="en-US" sz="1200" dirty="0">
                <a:solidFill>
                  <a:srgbClr val="FFFFFF"/>
                </a:solidFill>
              </a:rPr>
              <a:t>(Typically 9 – 12 months)</a:t>
            </a:r>
          </a:p>
        </p:txBody>
      </p:sp>
      <p:grpSp>
        <p:nvGrpSpPr>
          <p:cNvPr id="34828" name="Group 36"/>
          <p:cNvGrpSpPr>
            <a:grpSpLocks/>
          </p:cNvGrpSpPr>
          <p:nvPr/>
        </p:nvGrpSpPr>
        <p:grpSpPr bwMode="auto">
          <a:xfrm>
            <a:off x="990600" y="2514600"/>
            <a:ext cx="7353300" cy="3276600"/>
            <a:chOff x="762000" y="2286000"/>
            <a:chExt cx="7353300" cy="3276600"/>
          </a:xfrm>
        </p:grpSpPr>
        <p:sp>
          <p:nvSpPr>
            <p:cNvPr id="34830" name="Text Box 5"/>
            <p:cNvSpPr txBox="1">
              <a:spLocks noChangeArrowheads="1"/>
            </p:cNvSpPr>
            <p:nvPr/>
          </p:nvSpPr>
          <p:spPr bwMode="auto">
            <a:xfrm>
              <a:off x="762000" y="2857500"/>
              <a:ext cx="1371600" cy="800100"/>
            </a:xfrm>
            <a:prstGeom prst="rect">
              <a:avLst/>
            </a:prstGeom>
            <a:solidFill>
              <a:srgbClr val="FA5F2E"/>
            </a:solidFill>
            <a:ln w="9525">
              <a:solidFill>
                <a:schemeClr val="tx1"/>
              </a:solidFill>
              <a:miter lim="800000"/>
              <a:headEnd/>
              <a:tailEnd/>
            </a:ln>
          </p:spPr>
          <p:txBody>
            <a:bodyPr/>
            <a:lstStyle/>
            <a:p>
              <a:endParaRPr lang="en-US" sz="1200" dirty="0">
                <a:solidFill>
                  <a:srgbClr val="FFFFFF"/>
                </a:solidFill>
              </a:endParaRPr>
            </a:p>
            <a:p>
              <a:r>
                <a:rPr lang="en-US" sz="1200" dirty="0">
                  <a:solidFill>
                    <a:srgbClr val="FFFFFF"/>
                  </a:solidFill>
                </a:rPr>
                <a:t>Project Scoping</a:t>
              </a:r>
            </a:p>
            <a:p>
              <a:r>
                <a:rPr lang="en-US" sz="1200" dirty="0">
                  <a:solidFill>
                    <a:srgbClr val="FFFFFF"/>
                  </a:solidFill>
                </a:rPr>
                <a:t>Conducted</a:t>
              </a:r>
            </a:p>
          </p:txBody>
        </p:sp>
        <p:sp>
          <p:nvSpPr>
            <p:cNvPr id="34831" name="Text Box 6"/>
            <p:cNvSpPr txBox="1">
              <a:spLocks noChangeArrowheads="1"/>
            </p:cNvSpPr>
            <p:nvPr/>
          </p:nvSpPr>
          <p:spPr bwMode="auto">
            <a:xfrm>
              <a:off x="2590800" y="2286000"/>
              <a:ext cx="1028700" cy="457200"/>
            </a:xfrm>
            <a:prstGeom prst="rect">
              <a:avLst/>
            </a:prstGeom>
            <a:solidFill>
              <a:srgbClr val="FA5F2E"/>
            </a:solidFill>
            <a:ln w="9525">
              <a:solidFill>
                <a:schemeClr val="tx1"/>
              </a:solidFill>
              <a:miter lim="800000"/>
              <a:headEnd/>
              <a:tailEnd/>
            </a:ln>
          </p:spPr>
          <p:txBody>
            <a:bodyPr/>
            <a:lstStyle/>
            <a:p>
              <a:r>
                <a:rPr lang="en-US" sz="1200" dirty="0">
                  <a:solidFill>
                    <a:srgbClr val="FFFFFF"/>
                  </a:solidFill>
                </a:rPr>
                <a:t>Base Map Selection </a:t>
              </a:r>
            </a:p>
          </p:txBody>
        </p:sp>
        <p:sp>
          <p:nvSpPr>
            <p:cNvPr id="34832" name="Text Box 7"/>
            <p:cNvSpPr txBox="1">
              <a:spLocks noChangeArrowheads="1"/>
            </p:cNvSpPr>
            <p:nvPr/>
          </p:nvSpPr>
          <p:spPr bwMode="auto">
            <a:xfrm>
              <a:off x="4191000" y="2286000"/>
              <a:ext cx="1257300" cy="571500"/>
            </a:xfrm>
            <a:prstGeom prst="rect">
              <a:avLst/>
            </a:prstGeom>
            <a:solidFill>
              <a:srgbClr val="FA5F2E"/>
            </a:solidFill>
            <a:ln w="9525">
              <a:solidFill>
                <a:schemeClr val="tx1"/>
              </a:solidFill>
              <a:miter lim="800000"/>
              <a:headEnd/>
              <a:tailEnd/>
            </a:ln>
          </p:spPr>
          <p:txBody>
            <a:bodyPr/>
            <a:lstStyle/>
            <a:p>
              <a:r>
                <a:rPr lang="en-US" sz="1200" dirty="0">
                  <a:solidFill>
                    <a:srgbClr val="FFFFFF"/>
                  </a:solidFill>
                </a:rPr>
                <a:t>DFIRM Production</a:t>
              </a:r>
            </a:p>
          </p:txBody>
        </p:sp>
        <p:sp>
          <p:nvSpPr>
            <p:cNvPr id="34833" name="Text Box 8"/>
            <p:cNvSpPr txBox="1">
              <a:spLocks noChangeArrowheads="1"/>
            </p:cNvSpPr>
            <p:nvPr/>
          </p:nvSpPr>
          <p:spPr bwMode="auto">
            <a:xfrm>
              <a:off x="2933700" y="2895600"/>
              <a:ext cx="1371600" cy="876300"/>
            </a:xfrm>
            <a:prstGeom prst="rect">
              <a:avLst/>
            </a:prstGeom>
            <a:solidFill>
              <a:srgbClr val="FA5F2E"/>
            </a:solidFill>
            <a:ln w="9525">
              <a:solidFill>
                <a:schemeClr val="tx1"/>
              </a:solidFill>
              <a:miter lim="800000"/>
              <a:headEnd/>
              <a:tailEnd/>
            </a:ln>
          </p:spPr>
          <p:txBody>
            <a:bodyPr/>
            <a:lstStyle/>
            <a:p>
              <a:r>
                <a:rPr lang="en-US" sz="1200" dirty="0">
                  <a:solidFill>
                    <a:srgbClr val="FFFFFF"/>
                  </a:solidFill>
                </a:rPr>
                <a:t>Hydrology &amp; Hydraulic Studies</a:t>
              </a:r>
            </a:p>
            <a:p>
              <a:r>
                <a:rPr lang="en-US" sz="1200" dirty="0">
                  <a:solidFill>
                    <a:srgbClr val="FFFFFF"/>
                  </a:solidFill>
                </a:rPr>
                <a:t>(Includes </a:t>
              </a:r>
              <a:r>
                <a:rPr lang="en-US" sz="1200" dirty="0" smtClean="0">
                  <a:solidFill>
                    <a:srgbClr val="FFFFFF"/>
                  </a:solidFill>
                </a:rPr>
                <a:t>Coastal </a:t>
              </a:r>
              <a:r>
                <a:rPr lang="en-US" sz="1200" dirty="0">
                  <a:solidFill>
                    <a:srgbClr val="FFFFFF"/>
                  </a:solidFill>
                </a:rPr>
                <a:t>modeling|)</a:t>
              </a:r>
            </a:p>
          </p:txBody>
        </p:sp>
        <p:sp>
          <p:nvSpPr>
            <p:cNvPr id="34834" name="Text Box 9"/>
            <p:cNvSpPr txBox="1">
              <a:spLocks noChangeArrowheads="1"/>
            </p:cNvSpPr>
            <p:nvPr/>
          </p:nvSpPr>
          <p:spPr bwMode="auto">
            <a:xfrm>
              <a:off x="5791200" y="2857500"/>
              <a:ext cx="838200" cy="685800"/>
            </a:xfrm>
            <a:prstGeom prst="rect">
              <a:avLst/>
            </a:prstGeom>
            <a:solidFill>
              <a:srgbClr val="FA5F2E"/>
            </a:solidFill>
            <a:ln w="9525">
              <a:solidFill>
                <a:schemeClr val="tx1"/>
              </a:solidFill>
              <a:miter lim="800000"/>
              <a:headEnd/>
              <a:tailEnd/>
            </a:ln>
          </p:spPr>
          <p:txBody>
            <a:bodyPr/>
            <a:lstStyle/>
            <a:p>
              <a:r>
                <a:rPr lang="en-US" sz="1200" dirty="0">
                  <a:solidFill>
                    <a:srgbClr val="FFFFFF"/>
                  </a:solidFill>
                </a:rPr>
                <a:t>PDCC</a:t>
              </a:r>
            </a:p>
            <a:p>
              <a:r>
                <a:rPr lang="en-US" sz="1200" dirty="0">
                  <a:solidFill>
                    <a:srgbClr val="FFFFFF"/>
                  </a:solidFill>
                </a:rPr>
                <a:t>Meeting</a:t>
              </a:r>
            </a:p>
          </p:txBody>
        </p:sp>
        <p:sp>
          <p:nvSpPr>
            <p:cNvPr id="34835" name="Text Box 10"/>
            <p:cNvSpPr txBox="1">
              <a:spLocks noChangeArrowheads="1"/>
            </p:cNvSpPr>
            <p:nvPr/>
          </p:nvSpPr>
          <p:spPr bwMode="auto">
            <a:xfrm>
              <a:off x="3276600" y="3886200"/>
              <a:ext cx="1714500" cy="342900"/>
            </a:xfrm>
            <a:prstGeom prst="rect">
              <a:avLst/>
            </a:prstGeom>
            <a:solidFill>
              <a:srgbClr val="FA5F2E"/>
            </a:solidFill>
            <a:ln w="9525">
              <a:solidFill>
                <a:schemeClr val="tx1"/>
              </a:solidFill>
              <a:miter lim="800000"/>
              <a:headEnd/>
              <a:tailEnd/>
            </a:ln>
          </p:spPr>
          <p:txBody>
            <a:bodyPr/>
            <a:lstStyle/>
            <a:p>
              <a:r>
                <a:rPr lang="en-US" sz="1200" dirty="0">
                  <a:solidFill>
                    <a:srgbClr val="FFFFFF"/>
                  </a:solidFill>
                </a:rPr>
                <a:t>FIS Report Preparation</a:t>
              </a:r>
            </a:p>
          </p:txBody>
        </p:sp>
        <p:sp>
          <p:nvSpPr>
            <p:cNvPr id="34836" name="Line 11"/>
            <p:cNvSpPr>
              <a:spLocks noChangeShapeType="1"/>
            </p:cNvSpPr>
            <p:nvPr/>
          </p:nvSpPr>
          <p:spPr bwMode="auto">
            <a:xfrm>
              <a:off x="2133600" y="3200400"/>
              <a:ext cx="228600" cy="0"/>
            </a:xfrm>
            <a:prstGeom prst="line">
              <a:avLst/>
            </a:prstGeom>
            <a:noFill/>
            <a:ln w="9525">
              <a:solidFill>
                <a:srgbClr val="00007E"/>
              </a:solidFill>
              <a:round/>
              <a:headEnd/>
              <a:tailEnd/>
            </a:ln>
          </p:spPr>
          <p:txBody>
            <a:bodyPr/>
            <a:lstStyle/>
            <a:p>
              <a:endParaRPr lang="en-US" dirty="0"/>
            </a:p>
          </p:txBody>
        </p:sp>
        <p:sp>
          <p:nvSpPr>
            <p:cNvPr id="34837" name="Line 12"/>
            <p:cNvSpPr>
              <a:spLocks noChangeShapeType="1"/>
            </p:cNvSpPr>
            <p:nvPr/>
          </p:nvSpPr>
          <p:spPr bwMode="auto">
            <a:xfrm>
              <a:off x="2362200" y="2514600"/>
              <a:ext cx="0" cy="1485900"/>
            </a:xfrm>
            <a:prstGeom prst="line">
              <a:avLst/>
            </a:prstGeom>
            <a:noFill/>
            <a:ln w="9525">
              <a:solidFill>
                <a:srgbClr val="00007E"/>
              </a:solidFill>
              <a:round/>
              <a:headEnd/>
              <a:tailEnd/>
            </a:ln>
          </p:spPr>
          <p:txBody>
            <a:bodyPr/>
            <a:lstStyle/>
            <a:p>
              <a:endParaRPr lang="en-US" dirty="0"/>
            </a:p>
          </p:txBody>
        </p:sp>
        <p:sp>
          <p:nvSpPr>
            <p:cNvPr id="34838" name="Line 13"/>
            <p:cNvSpPr>
              <a:spLocks noChangeShapeType="1"/>
            </p:cNvSpPr>
            <p:nvPr/>
          </p:nvSpPr>
          <p:spPr bwMode="auto">
            <a:xfrm>
              <a:off x="2362200" y="4000500"/>
              <a:ext cx="914400" cy="0"/>
            </a:xfrm>
            <a:prstGeom prst="line">
              <a:avLst/>
            </a:prstGeom>
            <a:noFill/>
            <a:ln w="9525">
              <a:solidFill>
                <a:srgbClr val="00007E"/>
              </a:solidFill>
              <a:round/>
              <a:headEnd/>
              <a:tailEnd type="triangle" w="med" len="med"/>
            </a:ln>
          </p:spPr>
          <p:txBody>
            <a:bodyPr/>
            <a:lstStyle/>
            <a:p>
              <a:endParaRPr lang="en-US" dirty="0"/>
            </a:p>
          </p:txBody>
        </p:sp>
        <p:sp>
          <p:nvSpPr>
            <p:cNvPr id="34839" name="Line 14"/>
            <p:cNvSpPr>
              <a:spLocks noChangeShapeType="1"/>
            </p:cNvSpPr>
            <p:nvPr/>
          </p:nvSpPr>
          <p:spPr bwMode="auto">
            <a:xfrm>
              <a:off x="2362200" y="3314700"/>
              <a:ext cx="571500" cy="0"/>
            </a:xfrm>
            <a:prstGeom prst="line">
              <a:avLst/>
            </a:prstGeom>
            <a:noFill/>
            <a:ln w="9525">
              <a:solidFill>
                <a:srgbClr val="00007E"/>
              </a:solidFill>
              <a:round/>
              <a:headEnd/>
              <a:tailEnd type="triangle" w="med" len="med"/>
            </a:ln>
          </p:spPr>
          <p:txBody>
            <a:bodyPr/>
            <a:lstStyle/>
            <a:p>
              <a:endParaRPr lang="en-US" dirty="0"/>
            </a:p>
          </p:txBody>
        </p:sp>
        <p:sp>
          <p:nvSpPr>
            <p:cNvPr id="34840" name="Line 16"/>
            <p:cNvSpPr>
              <a:spLocks noChangeShapeType="1"/>
            </p:cNvSpPr>
            <p:nvPr/>
          </p:nvSpPr>
          <p:spPr bwMode="auto">
            <a:xfrm>
              <a:off x="3619500" y="2514600"/>
              <a:ext cx="571500" cy="0"/>
            </a:xfrm>
            <a:prstGeom prst="line">
              <a:avLst/>
            </a:prstGeom>
            <a:noFill/>
            <a:ln w="9525">
              <a:solidFill>
                <a:srgbClr val="00007E"/>
              </a:solidFill>
              <a:round/>
              <a:headEnd/>
              <a:tailEnd type="triangle" w="med" len="med"/>
            </a:ln>
          </p:spPr>
          <p:txBody>
            <a:bodyPr/>
            <a:lstStyle/>
            <a:p>
              <a:endParaRPr lang="en-US" dirty="0"/>
            </a:p>
          </p:txBody>
        </p:sp>
        <p:sp>
          <p:nvSpPr>
            <p:cNvPr id="34841" name="Line 17"/>
            <p:cNvSpPr>
              <a:spLocks noChangeShapeType="1"/>
            </p:cNvSpPr>
            <p:nvPr/>
          </p:nvSpPr>
          <p:spPr bwMode="auto">
            <a:xfrm>
              <a:off x="4305300" y="3314700"/>
              <a:ext cx="342900" cy="0"/>
            </a:xfrm>
            <a:prstGeom prst="line">
              <a:avLst/>
            </a:prstGeom>
            <a:noFill/>
            <a:ln w="9525">
              <a:solidFill>
                <a:srgbClr val="00007E"/>
              </a:solidFill>
              <a:round/>
              <a:headEnd/>
              <a:tailEnd/>
            </a:ln>
          </p:spPr>
          <p:txBody>
            <a:bodyPr/>
            <a:lstStyle/>
            <a:p>
              <a:endParaRPr lang="en-US" dirty="0"/>
            </a:p>
          </p:txBody>
        </p:sp>
        <p:sp>
          <p:nvSpPr>
            <p:cNvPr id="34842" name="Line 18"/>
            <p:cNvSpPr>
              <a:spLocks noChangeShapeType="1"/>
            </p:cNvSpPr>
            <p:nvPr/>
          </p:nvSpPr>
          <p:spPr bwMode="auto">
            <a:xfrm flipV="1">
              <a:off x="4648200" y="2857500"/>
              <a:ext cx="0" cy="457200"/>
            </a:xfrm>
            <a:prstGeom prst="line">
              <a:avLst/>
            </a:prstGeom>
            <a:noFill/>
            <a:ln w="9525">
              <a:solidFill>
                <a:srgbClr val="00007E"/>
              </a:solidFill>
              <a:round/>
              <a:headEnd/>
              <a:tailEnd type="triangle" w="med" len="med"/>
            </a:ln>
          </p:spPr>
          <p:txBody>
            <a:bodyPr/>
            <a:lstStyle/>
            <a:p>
              <a:endParaRPr lang="en-US" dirty="0"/>
            </a:p>
          </p:txBody>
        </p:sp>
        <p:sp>
          <p:nvSpPr>
            <p:cNvPr id="34843" name="Line 19"/>
            <p:cNvSpPr>
              <a:spLocks noChangeShapeType="1"/>
            </p:cNvSpPr>
            <p:nvPr/>
          </p:nvSpPr>
          <p:spPr bwMode="auto">
            <a:xfrm>
              <a:off x="4648200" y="3314700"/>
              <a:ext cx="0" cy="571500"/>
            </a:xfrm>
            <a:prstGeom prst="line">
              <a:avLst/>
            </a:prstGeom>
            <a:noFill/>
            <a:ln w="9525">
              <a:solidFill>
                <a:srgbClr val="00007E"/>
              </a:solidFill>
              <a:round/>
              <a:headEnd/>
              <a:tailEnd type="triangle" w="med" len="med"/>
            </a:ln>
          </p:spPr>
          <p:txBody>
            <a:bodyPr/>
            <a:lstStyle/>
            <a:p>
              <a:endParaRPr lang="en-US" dirty="0"/>
            </a:p>
          </p:txBody>
        </p:sp>
        <p:sp>
          <p:nvSpPr>
            <p:cNvPr id="34844" name="Line 21"/>
            <p:cNvSpPr>
              <a:spLocks noChangeShapeType="1"/>
            </p:cNvSpPr>
            <p:nvPr/>
          </p:nvSpPr>
          <p:spPr bwMode="auto">
            <a:xfrm flipV="1">
              <a:off x="5219700" y="2857500"/>
              <a:ext cx="0" cy="1143000"/>
            </a:xfrm>
            <a:prstGeom prst="line">
              <a:avLst/>
            </a:prstGeom>
            <a:noFill/>
            <a:ln w="9525">
              <a:solidFill>
                <a:srgbClr val="00007E"/>
              </a:solidFill>
              <a:round/>
              <a:headEnd/>
              <a:tailEnd type="triangle" w="med" len="med"/>
            </a:ln>
          </p:spPr>
          <p:txBody>
            <a:bodyPr/>
            <a:lstStyle/>
            <a:p>
              <a:endParaRPr lang="en-US" dirty="0"/>
            </a:p>
          </p:txBody>
        </p:sp>
        <p:sp>
          <p:nvSpPr>
            <p:cNvPr id="34845" name="Line 23"/>
            <p:cNvSpPr>
              <a:spLocks noChangeShapeType="1"/>
            </p:cNvSpPr>
            <p:nvPr/>
          </p:nvSpPr>
          <p:spPr bwMode="auto">
            <a:xfrm>
              <a:off x="5562600" y="2514600"/>
              <a:ext cx="0" cy="1485900"/>
            </a:xfrm>
            <a:prstGeom prst="line">
              <a:avLst/>
            </a:prstGeom>
            <a:noFill/>
            <a:ln w="9525">
              <a:solidFill>
                <a:srgbClr val="00007E"/>
              </a:solidFill>
              <a:round/>
              <a:headEnd/>
              <a:tailEnd/>
            </a:ln>
          </p:spPr>
          <p:txBody>
            <a:bodyPr/>
            <a:lstStyle/>
            <a:p>
              <a:endParaRPr lang="en-US" dirty="0"/>
            </a:p>
          </p:txBody>
        </p:sp>
        <p:sp>
          <p:nvSpPr>
            <p:cNvPr id="34846" name="Line 24"/>
            <p:cNvSpPr>
              <a:spLocks noChangeShapeType="1"/>
            </p:cNvSpPr>
            <p:nvPr/>
          </p:nvSpPr>
          <p:spPr bwMode="auto">
            <a:xfrm>
              <a:off x="5219700" y="4000500"/>
              <a:ext cx="342900" cy="0"/>
            </a:xfrm>
            <a:prstGeom prst="line">
              <a:avLst/>
            </a:prstGeom>
            <a:noFill/>
            <a:ln w="9525">
              <a:solidFill>
                <a:srgbClr val="00007E"/>
              </a:solidFill>
              <a:round/>
              <a:headEnd/>
              <a:tailEnd/>
            </a:ln>
          </p:spPr>
          <p:txBody>
            <a:bodyPr/>
            <a:lstStyle/>
            <a:p>
              <a:endParaRPr lang="en-US" dirty="0"/>
            </a:p>
          </p:txBody>
        </p:sp>
        <p:sp>
          <p:nvSpPr>
            <p:cNvPr id="34847" name="Line 25"/>
            <p:cNvSpPr>
              <a:spLocks noChangeShapeType="1"/>
            </p:cNvSpPr>
            <p:nvPr/>
          </p:nvSpPr>
          <p:spPr bwMode="auto">
            <a:xfrm>
              <a:off x="5562600" y="3200400"/>
              <a:ext cx="228600" cy="0"/>
            </a:xfrm>
            <a:prstGeom prst="line">
              <a:avLst/>
            </a:prstGeom>
            <a:noFill/>
            <a:ln w="9525">
              <a:solidFill>
                <a:srgbClr val="00007E"/>
              </a:solidFill>
              <a:round/>
              <a:headEnd/>
              <a:tailEnd type="triangle" w="med" len="med"/>
            </a:ln>
          </p:spPr>
          <p:txBody>
            <a:bodyPr/>
            <a:lstStyle/>
            <a:p>
              <a:endParaRPr lang="en-US" dirty="0"/>
            </a:p>
          </p:txBody>
        </p:sp>
        <p:sp>
          <p:nvSpPr>
            <p:cNvPr id="34848" name="Line 26"/>
            <p:cNvSpPr>
              <a:spLocks noChangeShapeType="1"/>
            </p:cNvSpPr>
            <p:nvPr/>
          </p:nvSpPr>
          <p:spPr bwMode="auto">
            <a:xfrm>
              <a:off x="2247900" y="4800600"/>
              <a:ext cx="3429000" cy="0"/>
            </a:xfrm>
            <a:prstGeom prst="line">
              <a:avLst/>
            </a:prstGeom>
            <a:noFill/>
            <a:ln w="9525">
              <a:solidFill>
                <a:srgbClr val="00007E"/>
              </a:solidFill>
              <a:round/>
              <a:headEnd type="triangle" w="med" len="med"/>
              <a:tailEnd type="triangle" w="med" len="med"/>
            </a:ln>
          </p:spPr>
          <p:txBody>
            <a:bodyPr/>
            <a:lstStyle/>
            <a:p>
              <a:endParaRPr lang="en-US" dirty="0"/>
            </a:p>
          </p:txBody>
        </p:sp>
        <p:sp>
          <p:nvSpPr>
            <p:cNvPr id="34849" name="Text Box 27"/>
            <p:cNvSpPr txBox="1">
              <a:spLocks noChangeArrowheads="1"/>
            </p:cNvSpPr>
            <p:nvPr/>
          </p:nvSpPr>
          <p:spPr bwMode="auto">
            <a:xfrm>
              <a:off x="2590800" y="4914900"/>
              <a:ext cx="2857500" cy="647700"/>
            </a:xfrm>
            <a:prstGeom prst="rect">
              <a:avLst/>
            </a:prstGeom>
            <a:solidFill>
              <a:srgbClr val="FA5F2E"/>
            </a:solidFill>
            <a:ln w="9525">
              <a:solidFill>
                <a:schemeClr val="tx1"/>
              </a:solidFill>
              <a:miter lim="800000"/>
              <a:headEnd/>
              <a:tailEnd/>
            </a:ln>
          </p:spPr>
          <p:txBody>
            <a:bodyPr/>
            <a:lstStyle/>
            <a:p>
              <a:r>
                <a:rPr lang="en-US" sz="1200" dirty="0">
                  <a:solidFill>
                    <a:srgbClr val="FFFFFF"/>
                  </a:solidFill>
                </a:rPr>
                <a:t>Preliminary Map/Report Production Phase</a:t>
              </a:r>
            </a:p>
            <a:p>
              <a:r>
                <a:rPr lang="en-US" sz="1200" dirty="0">
                  <a:solidFill>
                    <a:srgbClr val="FFFFFF"/>
                  </a:solidFill>
                </a:rPr>
                <a:t>(Typically 18 – 24 months)</a:t>
              </a:r>
            </a:p>
          </p:txBody>
        </p:sp>
        <p:sp>
          <p:nvSpPr>
            <p:cNvPr id="34850" name="Line 28"/>
            <p:cNvSpPr>
              <a:spLocks noChangeShapeType="1"/>
            </p:cNvSpPr>
            <p:nvPr/>
          </p:nvSpPr>
          <p:spPr bwMode="auto">
            <a:xfrm>
              <a:off x="2247900" y="4572000"/>
              <a:ext cx="0" cy="457200"/>
            </a:xfrm>
            <a:prstGeom prst="line">
              <a:avLst/>
            </a:prstGeom>
            <a:noFill/>
            <a:ln w="9525">
              <a:solidFill>
                <a:srgbClr val="00007E"/>
              </a:solidFill>
              <a:round/>
              <a:headEnd/>
              <a:tailEnd/>
            </a:ln>
          </p:spPr>
          <p:txBody>
            <a:bodyPr/>
            <a:lstStyle/>
            <a:p>
              <a:endParaRPr lang="en-US" dirty="0"/>
            </a:p>
          </p:txBody>
        </p:sp>
        <p:sp>
          <p:nvSpPr>
            <p:cNvPr id="34851" name="Text Box 30"/>
            <p:cNvSpPr txBox="1">
              <a:spLocks noChangeArrowheads="1"/>
            </p:cNvSpPr>
            <p:nvPr/>
          </p:nvSpPr>
          <p:spPr bwMode="auto">
            <a:xfrm>
              <a:off x="6858000" y="2819400"/>
              <a:ext cx="1257300" cy="685800"/>
            </a:xfrm>
            <a:prstGeom prst="rect">
              <a:avLst/>
            </a:prstGeom>
            <a:solidFill>
              <a:srgbClr val="FA5F2E"/>
            </a:solidFill>
            <a:ln w="9525">
              <a:solidFill>
                <a:schemeClr val="tx1"/>
              </a:solidFill>
              <a:miter lim="800000"/>
              <a:headEnd/>
              <a:tailEnd/>
            </a:ln>
          </p:spPr>
          <p:txBody>
            <a:bodyPr/>
            <a:lstStyle/>
            <a:p>
              <a:r>
                <a:rPr lang="en-US" sz="1200" dirty="0">
                  <a:solidFill>
                    <a:srgbClr val="FFFFFF"/>
                  </a:solidFill>
                </a:rPr>
                <a:t>Post Preliminary </a:t>
              </a:r>
              <a:r>
                <a:rPr lang="en-US" sz="1200" dirty="0" smtClean="0">
                  <a:solidFill>
                    <a:srgbClr val="FFFFFF"/>
                  </a:solidFill>
                </a:rPr>
                <a:t>Processing      (12-18 months)</a:t>
              </a:r>
              <a:endParaRPr lang="en-US" sz="1200" dirty="0">
                <a:solidFill>
                  <a:srgbClr val="FFFFFF"/>
                </a:solidFill>
              </a:endParaRPr>
            </a:p>
          </p:txBody>
        </p:sp>
        <p:sp>
          <p:nvSpPr>
            <p:cNvPr id="34852" name="Line 31"/>
            <p:cNvSpPr>
              <a:spLocks noChangeShapeType="1"/>
            </p:cNvSpPr>
            <p:nvPr/>
          </p:nvSpPr>
          <p:spPr bwMode="auto">
            <a:xfrm>
              <a:off x="6629400" y="3200400"/>
              <a:ext cx="228600" cy="0"/>
            </a:xfrm>
            <a:prstGeom prst="line">
              <a:avLst/>
            </a:prstGeom>
            <a:noFill/>
            <a:ln w="9525">
              <a:solidFill>
                <a:srgbClr val="00007E"/>
              </a:solidFill>
              <a:round/>
              <a:headEnd/>
              <a:tailEnd type="triangle" w="med" len="med"/>
            </a:ln>
          </p:spPr>
          <p:txBody>
            <a:bodyPr/>
            <a:lstStyle/>
            <a:p>
              <a:endParaRPr lang="en-US" dirty="0"/>
            </a:p>
          </p:txBody>
        </p:sp>
        <p:sp>
          <p:nvSpPr>
            <p:cNvPr id="34853" name="Line 38"/>
            <p:cNvSpPr>
              <a:spLocks noChangeShapeType="1"/>
            </p:cNvSpPr>
            <p:nvPr/>
          </p:nvSpPr>
          <p:spPr bwMode="auto">
            <a:xfrm>
              <a:off x="5715000" y="4572000"/>
              <a:ext cx="0" cy="457200"/>
            </a:xfrm>
            <a:prstGeom prst="line">
              <a:avLst/>
            </a:prstGeom>
            <a:noFill/>
            <a:ln w="9525">
              <a:solidFill>
                <a:srgbClr val="00007E"/>
              </a:solidFill>
              <a:round/>
              <a:headEnd/>
              <a:tailEnd/>
            </a:ln>
          </p:spPr>
          <p:txBody>
            <a:bodyPr/>
            <a:lstStyle/>
            <a:p>
              <a:endParaRPr lang="en-US" dirty="0"/>
            </a:p>
          </p:txBody>
        </p:sp>
      </p:grpSp>
      <p:pic>
        <p:nvPicPr>
          <p:cNvPr id="34829" name="Picture 4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
        <p:nvSpPr>
          <p:cNvPr id="37" name="Line 22"/>
          <p:cNvSpPr>
            <a:spLocks noChangeShapeType="1"/>
          </p:cNvSpPr>
          <p:nvPr/>
        </p:nvSpPr>
        <p:spPr bwMode="auto">
          <a:xfrm>
            <a:off x="5638800" y="2743200"/>
            <a:ext cx="152400" cy="0"/>
          </a:xfrm>
          <a:prstGeom prst="line">
            <a:avLst/>
          </a:prstGeom>
          <a:noFill/>
          <a:ln w="9525">
            <a:solidFill>
              <a:srgbClr val="00007E"/>
            </a:solidFill>
            <a:round/>
            <a:headEnd/>
            <a:tailEnd/>
          </a:ln>
        </p:spPr>
        <p:txBody>
          <a:bodyPr/>
          <a:lstStyle/>
          <a:p>
            <a:endParaRPr lang="en-US" dirty="0"/>
          </a:p>
        </p:txBody>
      </p:sp>
      <p:sp>
        <p:nvSpPr>
          <p:cNvPr id="38" name="Line 15"/>
          <p:cNvSpPr>
            <a:spLocks noChangeShapeType="1"/>
          </p:cNvSpPr>
          <p:nvPr/>
        </p:nvSpPr>
        <p:spPr bwMode="auto">
          <a:xfrm>
            <a:off x="5334000" y="4191000"/>
            <a:ext cx="76200" cy="0"/>
          </a:xfrm>
          <a:prstGeom prst="line">
            <a:avLst/>
          </a:prstGeom>
          <a:noFill/>
          <a:ln w="9525">
            <a:solidFill>
              <a:srgbClr val="00007E"/>
            </a:solidFill>
            <a:round/>
            <a:headEnd/>
            <a:tailEnd type="triangle" w="med" len="med"/>
          </a:ln>
        </p:spPr>
        <p:txBody>
          <a:bodyPr/>
          <a:lstStyle/>
          <a:p>
            <a:endParaRPr lang="en-US" dirty="0"/>
          </a:p>
        </p:txBody>
      </p:sp>
      <p:sp>
        <p:nvSpPr>
          <p:cNvPr id="39" name="Line 15"/>
          <p:cNvSpPr>
            <a:spLocks noChangeShapeType="1"/>
          </p:cNvSpPr>
          <p:nvPr/>
        </p:nvSpPr>
        <p:spPr bwMode="auto">
          <a:xfrm>
            <a:off x="5715000" y="2743200"/>
            <a:ext cx="76200" cy="0"/>
          </a:xfrm>
          <a:prstGeom prst="line">
            <a:avLst/>
          </a:prstGeom>
          <a:noFill/>
          <a:ln w="9525">
            <a:solidFill>
              <a:srgbClr val="00007E"/>
            </a:solidFill>
            <a:round/>
            <a:headEnd/>
            <a:tailEnd type="triangle" w="med" len="med"/>
          </a:ln>
        </p:spPr>
        <p:txBody>
          <a:bodyPr/>
          <a:lstStyle/>
          <a:p>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3886200" y="0"/>
            <a:ext cx="5105400" cy="838200"/>
          </a:xfrm>
        </p:spPr>
        <p:txBody>
          <a:bodyPr/>
          <a:lstStyle/>
          <a:p>
            <a:pPr>
              <a:defRPr/>
            </a:pPr>
            <a:r>
              <a:rPr lang="en-US" dirty="0" smtClean="0">
                <a:latin typeface="Times New Roman" pitchFamily="18" charset="0"/>
                <a:cs typeface="Times New Roman" pitchFamily="18" charset="0"/>
              </a:rPr>
              <a:t>Digital FIRM</a:t>
            </a:r>
          </a:p>
        </p:txBody>
      </p:sp>
      <p:sp>
        <p:nvSpPr>
          <p:cNvPr id="1028" name="Slide Number Placeholder 5"/>
          <p:cNvSpPr>
            <a:spLocks noGrp="1"/>
          </p:cNvSpPr>
          <p:nvPr>
            <p:ph type="sldNum" sz="quarter" idx="12"/>
          </p:nvPr>
        </p:nvSpPr>
        <p:spPr>
          <a:noFill/>
        </p:spPr>
        <p:txBody>
          <a:bodyPr/>
          <a:lstStyle/>
          <a:p>
            <a:fld id="{3DFE2D15-8B9F-4EB8-9123-7262F04EA4EC}" type="slidenum">
              <a:rPr lang="en-US" smtClean="0"/>
              <a:pPr/>
              <a:t>13</a:t>
            </a:fld>
            <a:endParaRPr lang="en-US" dirty="0" smtClean="0"/>
          </a:p>
        </p:txBody>
      </p:sp>
      <p:pic>
        <p:nvPicPr>
          <p:cNvPr id="129027" name="Picture 3" descr="image1"/>
          <p:cNvPicPr>
            <a:picLocks noChangeAspect="1" noChangeArrowheads="1"/>
          </p:cNvPicPr>
          <p:nvPr/>
        </p:nvPicPr>
        <p:blipFill>
          <a:blip r:embed="rId4" cstate="print"/>
          <a:srcRect r="37445" b="48006"/>
          <a:stretch>
            <a:fillRect/>
          </a:stretch>
        </p:blipFill>
        <p:spPr bwMode="auto">
          <a:xfrm>
            <a:off x="2895600" y="4343400"/>
            <a:ext cx="2859088" cy="1782763"/>
          </a:xfrm>
          <a:prstGeom prst="rect">
            <a:avLst/>
          </a:prstGeom>
          <a:noFill/>
          <a:ln w="19050">
            <a:solidFill>
              <a:schemeClr val="tx1"/>
            </a:solidFill>
            <a:miter lim="800000"/>
            <a:headEnd/>
            <a:tailEnd/>
          </a:ln>
          <a:effectLst>
            <a:outerShdw dist="53882" dir="2700000" algn="ctr" rotWithShape="0">
              <a:schemeClr val="tx1"/>
            </a:outerShdw>
          </a:effectLst>
        </p:spPr>
      </p:pic>
      <p:sp>
        <p:nvSpPr>
          <p:cNvPr id="1031" name="Rectangle 4"/>
          <p:cNvSpPr>
            <a:spLocks noChangeArrowheads="1"/>
          </p:cNvSpPr>
          <p:nvPr/>
        </p:nvSpPr>
        <p:spPr bwMode="auto">
          <a:xfrm>
            <a:off x="6096000" y="4876800"/>
            <a:ext cx="1385888" cy="744538"/>
          </a:xfrm>
          <a:prstGeom prst="rect">
            <a:avLst/>
          </a:prstGeom>
          <a:noFill/>
          <a:ln w="9525">
            <a:noFill/>
            <a:miter lim="800000"/>
            <a:headEnd/>
            <a:tailEnd/>
          </a:ln>
        </p:spPr>
        <p:txBody>
          <a:bodyPr anchor="b"/>
          <a:lstStyle/>
          <a:p>
            <a:pPr algn="l"/>
            <a:r>
              <a:rPr kumimoji="1" lang="en-US" b="1" dirty="0">
                <a:solidFill>
                  <a:srgbClr val="00007E"/>
                </a:solidFill>
                <a:cs typeface="Times New Roman" charset="0"/>
              </a:rPr>
              <a:t>Digital FIRM</a:t>
            </a:r>
          </a:p>
        </p:txBody>
      </p:sp>
      <p:sp>
        <p:nvSpPr>
          <p:cNvPr id="1032" name="Rectangle 5"/>
          <p:cNvSpPr>
            <a:spLocks noChangeArrowheads="1"/>
          </p:cNvSpPr>
          <p:nvPr/>
        </p:nvSpPr>
        <p:spPr bwMode="auto">
          <a:xfrm>
            <a:off x="2286000" y="4876800"/>
            <a:ext cx="609600" cy="533400"/>
          </a:xfrm>
          <a:prstGeom prst="rect">
            <a:avLst/>
          </a:prstGeom>
          <a:noFill/>
          <a:ln w="9525">
            <a:noFill/>
            <a:miter lim="800000"/>
            <a:headEnd/>
            <a:tailEnd/>
          </a:ln>
        </p:spPr>
        <p:txBody>
          <a:bodyPr anchor="b"/>
          <a:lstStyle/>
          <a:p>
            <a:r>
              <a:rPr kumimoji="1" lang="en-US" sz="2800" b="1" dirty="0">
                <a:solidFill>
                  <a:srgbClr val="00007E"/>
                </a:solidFill>
                <a:latin typeface="Arial" charset="0"/>
              </a:rPr>
              <a:t>=</a:t>
            </a:r>
          </a:p>
        </p:txBody>
      </p:sp>
      <p:grpSp>
        <p:nvGrpSpPr>
          <p:cNvPr id="1033" name="Group 6"/>
          <p:cNvGrpSpPr>
            <a:grpSpLocks/>
          </p:cNvGrpSpPr>
          <p:nvPr/>
        </p:nvGrpSpPr>
        <p:grpSpPr bwMode="auto">
          <a:xfrm>
            <a:off x="6324600" y="2057400"/>
            <a:ext cx="2160588" cy="2138363"/>
            <a:chOff x="3984" y="1152"/>
            <a:chExt cx="1361" cy="1347"/>
          </a:xfrm>
        </p:grpSpPr>
        <p:pic>
          <p:nvPicPr>
            <p:cNvPr id="129031" name="Picture 7" descr="noimage1"/>
            <p:cNvPicPr>
              <a:picLocks noChangeAspect="1" noChangeArrowheads="1"/>
            </p:cNvPicPr>
            <p:nvPr/>
          </p:nvPicPr>
          <p:blipFill>
            <a:blip r:embed="rId5" cstate="print"/>
            <a:srcRect l="10127" t="3360" r="18962" b="26723"/>
            <a:stretch>
              <a:fillRect/>
            </a:stretch>
          </p:blipFill>
          <p:spPr bwMode="auto">
            <a:xfrm>
              <a:off x="3984" y="1152"/>
              <a:ext cx="1361" cy="1007"/>
            </a:xfrm>
            <a:prstGeom prst="rect">
              <a:avLst/>
            </a:prstGeom>
            <a:noFill/>
            <a:ln w="19050">
              <a:solidFill>
                <a:schemeClr val="tx1"/>
              </a:solidFill>
              <a:miter lim="800000"/>
              <a:headEnd/>
              <a:tailEnd/>
            </a:ln>
            <a:effectLst>
              <a:outerShdw dist="53882" dir="2700000" algn="ctr" rotWithShape="0">
                <a:schemeClr val="tx1"/>
              </a:outerShdw>
            </a:effectLst>
          </p:spPr>
        </p:pic>
        <p:sp>
          <p:nvSpPr>
            <p:cNvPr id="1044" name="Text Box 8"/>
            <p:cNvSpPr txBox="1">
              <a:spLocks noChangeArrowheads="1"/>
            </p:cNvSpPr>
            <p:nvPr/>
          </p:nvSpPr>
          <p:spPr bwMode="auto">
            <a:xfrm>
              <a:off x="4176" y="2208"/>
              <a:ext cx="1037" cy="291"/>
            </a:xfrm>
            <a:prstGeom prst="rect">
              <a:avLst/>
            </a:prstGeom>
            <a:noFill/>
            <a:ln w="9525">
              <a:noFill/>
              <a:miter lim="800000"/>
              <a:headEnd/>
              <a:tailEnd/>
            </a:ln>
          </p:spPr>
          <p:txBody>
            <a:bodyPr wrap="none">
              <a:spAutoFit/>
            </a:bodyPr>
            <a:lstStyle/>
            <a:p>
              <a:pPr algn="l"/>
              <a:r>
                <a:rPr lang="en-US" b="1" dirty="0">
                  <a:solidFill>
                    <a:srgbClr val="00007E"/>
                  </a:solidFill>
                  <a:cs typeface="Times New Roman" charset="0"/>
                </a:rPr>
                <a:t>Flood Data</a:t>
              </a:r>
              <a:endParaRPr lang="en-US" sz="2000" b="1" dirty="0">
                <a:solidFill>
                  <a:srgbClr val="00007E"/>
                </a:solidFill>
                <a:cs typeface="Times New Roman" charset="0"/>
              </a:endParaRPr>
            </a:p>
          </p:txBody>
        </p:sp>
      </p:grpSp>
      <p:grpSp>
        <p:nvGrpSpPr>
          <p:cNvPr id="1034" name="Group 9"/>
          <p:cNvGrpSpPr>
            <a:grpSpLocks/>
          </p:cNvGrpSpPr>
          <p:nvPr/>
        </p:nvGrpSpPr>
        <p:grpSpPr bwMode="auto">
          <a:xfrm>
            <a:off x="609600" y="2057400"/>
            <a:ext cx="2743200" cy="2133600"/>
            <a:chOff x="384" y="1247"/>
            <a:chExt cx="1728" cy="1344"/>
          </a:xfrm>
        </p:grpSpPr>
        <p:grpSp>
          <p:nvGrpSpPr>
            <p:cNvPr id="1040" name="Group 10"/>
            <p:cNvGrpSpPr>
              <a:grpSpLocks/>
            </p:cNvGrpSpPr>
            <p:nvPr/>
          </p:nvGrpSpPr>
          <p:grpSpPr bwMode="auto">
            <a:xfrm>
              <a:off x="384" y="1247"/>
              <a:ext cx="1347" cy="1344"/>
              <a:chOff x="384" y="1247"/>
              <a:chExt cx="1347" cy="1344"/>
            </a:xfrm>
          </p:grpSpPr>
          <p:graphicFrame>
            <p:nvGraphicFramePr>
              <p:cNvPr id="1027" name="Object 11"/>
              <p:cNvGraphicFramePr>
                <a:graphicFrameLocks noChangeAspect="1"/>
              </p:cNvGraphicFramePr>
              <p:nvPr/>
            </p:nvGraphicFramePr>
            <p:xfrm>
              <a:off x="384" y="1247"/>
              <a:ext cx="1347" cy="1004"/>
            </p:xfrm>
            <a:graphic>
              <a:graphicData uri="http://schemas.openxmlformats.org/presentationml/2006/ole">
                <p:oleObj spid="_x0000_s1027" name="Corel PHOTO-PAINT 7.0 Image" r:id="rId6" imgW="7037403" imgH="5246295" progId="">
                  <p:embed/>
                </p:oleObj>
              </a:graphicData>
            </a:graphic>
          </p:graphicFrame>
          <p:sp>
            <p:nvSpPr>
              <p:cNvPr id="1042" name="Rectangle 12"/>
              <p:cNvSpPr>
                <a:spLocks noChangeArrowheads="1"/>
              </p:cNvSpPr>
              <p:nvPr/>
            </p:nvSpPr>
            <p:spPr bwMode="auto">
              <a:xfrm>
                <a:off x="672" y="2399"/>
                <a:ext cx="720" cy="192"/>
              </a:xfrm>
              <a:prstGeom prst="rect">
                <a:avLst/>
              </a:prstGeom>
              <a:noFill/>
              <a:ln w="9525">
                <a:noFill/>
                <a:miter lim="800000"/>
                <a:headEnd/>
                <a:tailEnd/>
              </a:ln>
            </p:spPr>
            <p:txBody>
              <a:bodyPr anchor="b"/>
              <a:lstStyle/>
              <a:p>
                <a:r>
                  <a:rPr kumimoji="1" lang="en-US" b="1" dirty="0">
                    <a:solidFill>
                      <a:srgbClr val="00007E"/>
                    </a:solidFill>
                    <a:cs typeface="Times New Roman" charset="0"/>
                  </a:rPr>
                  <a:t>Base</a:t>
                </a:r>
              </a:p>
            </p:txBody>
          </p:sp>
        </p:grpSp>
        <p:sp>
          <p:nvSpPr>
            <p:cNvPr id="1041" name="Rectangle 13"/>
            <p:cNvSpPr>
              <a:spLocks noChangeArrowheads="1"/>
            </p:cNvSpPr>
            <p:nvPr/>
          </p:nvSpPr>
          <p:spPr bwMode="auto">
            <a:xfrm>
              <a:off x="1728" y="2233"/>
              <a:ext cx="384" cy="336"/>
            </a:xfrm>
            <a:prstGeom prst="rect">
              <a:avLst/>
            </a:prstGeom>
            <a:noFill/>
            <a:ln w="9525">
              <a:noFill/>
              <a:miter lim="800000"/>
              <a:headEnd/>
              <a:tailEnd/>
            </a:ln>
          </p:spPr>
          <p:txBody>
            <a:bodyPr anchor="b"/>
            <a:lstStyle/>
            <a:p>
              <a:r>
                <a:rPr kumimoji="1" lang="en-US" sz="2800" b="1" dirty="0">
                  <a:solidFill>
                    <a:srgbClr val="00007E"/>
                  </a:solidFill>
                  <a:latin typeface="Arial" charset="0"/>
                </a:rPr>
                <a:t>+</a:t>
              </a:r>
            </a:p>
          </p:txBody>
        </p:sp>
      </p:grpSp>
      <p:grpSp>
        <p:nvGrpSpPr>
          <p:cNvPr id="1035" name="Group 14"/>
          <p:cNvGrpSpPr>
            <a:grpSpLocks/>
          </p:cNvGrpSpPr>
          <p:nvPr/>
        </p:nvGrpSpPr>
        <p:grpSpPr bwMode="auto">
          <a:xfrm>
            <a:off x="3352800" y="2057400"/>
            <a:ext cx="2971800" cy="2133600"/>
            <a:chOff x="2099" y="1104"/>
            <a:chExt cx="1872" cy="1344"/>
          </a:xfrm>
        </p:grpSpPr>
        <p:grpSp>
          <p:nvGrpSpPr>
            <p:cNvPr id="1037" name="Group 15"/>
            <p:cNvGrpSpPr>
              <a:grpSpLocks/>
            </p:cNvGrpSpPr>
            <p:nvPr/>
          </p:nvGrpSpPr>
          <p:grpSpPr bwMode="auto">
            <a:xfrm>
              <a:off x="2099" y="1104"/>
              <a:ext cx="1347" cy="1306"/>
              <a:chOff x="2099" y="1104"/>
              <a:chExt cx="1347" cy="1306"/>
            </a:xfrm>
          </p:grpSpPr>
          <p:graphicFrame>
            <p:nvGraphicFramePr>
              <p:cNvPr id="1026" name="Object 16"/>
              <p:cNvGraphicFramePr>
                <a:graphicFrameLocks noChangeAspect="1"/>
              </p:cNvGraphicFramePr>
              <p:nvPr/>
            </p:nvGraphicFramePr>
            <p:xfrm>
              <a:off x="2099" y="1104"/>
              <a:ext cx="1347" cy="986"/>
            </p:xfrm>
            <a:graphic>
              <a:graphicData uri="http://schemas.openxmlformats.org/presentationml/2006/ole">
                <p:oleObj spid="_x0000_s1026" name="Corel PHOTO-PAINT 7.0 Image" r:id="rId7" imgW="7164432" imgH="5246295" progId="">
                  <p:embed/>
                </p:oleObj>
              </a:graphicData>
            </a:graphic>
          </p:graphicFrame>
          <p:sp>
            <p:nvSpPr>
              <p:cNvPr id="1039" name="Rectangle 17"/>
              <p:cNvSpPr>
                <a:spLocks noChangeArrowheads="1"/>
              </p:cNvSpPr>
              <p:nvPr/>
            </p:nvSpPr>
            <p:spPr bwMode="auto">
              <a:xfrm>
                <a:off x="2147" y="2112"/>
                <a:ext cx="1248" cy="298"/>
              </a:xfrm>
              <a:prstGeom prst="rect">
                <a:avLst/>
              </a:prstGeom>
              <a:noFill/>
              <a:ln w="9525">
                <a:noFill/>
                <a:miter lim="800000"/>
                <a:headEnd/>
                <a:tailEnd/>
              </a:ln>
            </p:spPr>
            <p:txBody>
              <a:bodyPr anchor="b"/>
              <a:lstStyle/>
              <a:p>
                <a:r>
                  <a:rPr kumimoji="1" lang="en-US" b="1" dirty="0">
                    <a:solidFill>
                      <a:srgbClr val="00007E"/>
                    </a:solidFill>
                    <a:cs typeface="Times New Roman" charset="0"/>
                  </a:rPr>
                  <a:t>Topography</a:t>
                </a:r>
              </a:p>
            </p:txBody>
          </p:sp>
        </p:grpSp>
        <p:sp>
          <p:nvSpPr>
            <p:cNvPr id="1038" name="Rectangle 18"/>
            <p:cNvSpPr>
              <a:spLocks noChangeArrowheads="1"/>
            </p:cNvSpPr>
            <p:nvPr/>
          </p:nvSpPr>
          <p:spPr bwMode="auto">
            <a:xfrm>
              <a:off x="3587" y="2112"/>
              <a:ext cx="384" cy="336"/>
            </a:xfrm>
            <a:prstGeom prst="rect">
              <a:avLst/>
            </a:prstGeom>
            <a:noFill/>
            <a:ln w="9525">
              <a:noFill/>
              <a:miter lim="800000"/>
              <a:headEnd/>
              <a:tailEnd/>
            </a:ln>
          </p:spPr>
          <p:txBody>
            <a:bodyPr anchor="b"/>
            <a:lstStyle/>
            <a:p>
              <a:r>
                <a:rPr kumimoji="1" lang="en-US" sz="2800" b="1" dirty="0">
                  <a:solidFill>
                    <a:srgbClr val="00007E"/>
                  </a:solidFill>
                  <a:latin typeface="Arial" charset="0"/>
                </a:rPr>
                <a:t>+</a:t>
              </a:r>
            </a:p>
          </p:txBody>
        </p:sp>
      </p:grpSp>
      <p:pic>
        <p:nvPicPr>
          <p:cNvPr id="1036" name="Picture 19" descr="AECOM_color_rgb.bmp"/>
          <p:cNvPicPr>
            <a:picLocks noChangeAspect="1"/>
          </p:cNvPicPr>
          <p:nvPr/>
        </p:nvPicPr>
        <p:blipFill>
          <a:blip r:embed="rId8"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371600" y="0"/>
            <a:ext cx="7772400" cy="990600"/>
          </a:xfrm>
        </p:spPr>
        <p:txBody>
          <a:bodyPr/>
          <a:lstStyle/>
          <a:p>
            <a:pPr>
              <a:defRPr/>
            </a:pPr>
            <a:r>
              <a:rPr lang="en-US" dirty="0" smtClean="0">
                <a:latin typeface="Times New Roman" pitchFamily="18" charset="0"/>
                <a:cs typeface="Times New Roman" pitchFamily="18" charset="0"/>
              </a:rPr>
              <a:t>            Information Search</a:t>
            </a:r>
          </a:p>
        </p:txBody>
      </p:sp>
      <p:sp>
        <p:nvSpPr>
          <p:cNvPr id="35844" name="Rectangle 3"/>
          <p:cNvSpPr>
            <a:spLocks noGrp="1" noChangeArrowheads="1"/>
          </p:cNvSpPr>
          <p:nvPr>
            <p:ph idx="1"/>
          </p:nvPr>
        </p:nvSpPr>
        <p:spPr>
          <a:xfrm>
            <a:off x="685800" y="1981200"/>
            <a:ext cx="7772400" cy="4114800"/>
          </a:xfrm>
        </p:spPr>
        <p:txBody>
          <a:bodyPr/>
          <a:lstStyle/>
          <a:p>
            <a:pPr>
              <a:buClr>
                <a:srgbClr val="00007E"/>
              </a:buClr>
            </a:pPr>
            <a:r>
              <a:rPr lang="en-US" sz="4000" dirty="0" smtClean="0">
                <a:solidFill>
                  <a:srgbClr val="00007E"/>
                </a:solidFill>
                <a:effectLst/>
                <a:latin typeface="Times New Roman" charset="0"/>
                <a:cs typeface="Times New Roman" charset="0"/>
              </a:rPr>
              <a:t>Research on historical floods in</a:t>
            </a:r>
            <a:br>
              <a:rPr lang="en-US" sz="4000" dirty="0" smtClean="0">
                <a:solidFill>
                  <a:srgbClr val="00007E"/>
                </a:solidFill>
                <a:effectLst/>
                <a:latin typeface="Times New Roman" charset="0"/>
                <a:cs typeface="Times New Roman" charset="0"/>
              </a:rPr>
            </a:br>
            <a:r>
              <a:rPr lang="en-US" sz="4000" dirty="0" smtClean="0">
                <a:solidFill>
                  <a:srgbClr val="00007E"/>
                </a:solidFill>
                <a:effectLst/>
                <a:latin typeface="Times New Roman" charset="0"/>
                <a:cs typeface="Times New Roman" charset="0"/>
              </a:rPr>
              <a:t>each county</a:t>
            </a:r>
          </a:p>
          <a:p>
            <a:pPr>
              <a:buClr>
                <a:srgbClr val="00007E"/>
              </a:buClr>
            </a:pPr>
            <a:endParaRPr lang="en-US" sz="1600" dirty="0" smtClean="0">
              <a:solidFill>
                <a:srgbClr val="00007E"/>
              </a:solidFill>
              <a:effectLst/>
              <a:latin typeface="Times New Roman" charset="0"/>
              <a:cs typeface="Times New Roman" charset="0"/>
            </a:endParaRPr>
          </a:p>
          <a:p>
            <a:pPr>
              <a:buClr>
                <a:srgbClr val="00007E"/>
              </a:buClr>
            </a:pPr>
            <a:r>
              <a:rPr lang="en-US" sz="4000" dirty="0" smtClean="0">
                <a:solidFill>
                  <a:srgbClr val="00007E"/>
                </a:solidFill>
                <a:effectLst/>
                <a:latin typeface="Times New Roman" charset="0"/>
                <a:cs typeface="Times New Roman" charset="0"/>
              </a:rPr>
              <a:t>Coordination with other agencies for High Water Mark Information and recent projects</a:t>
            </a:r>
          </a:p>
        </p:txBody>
      </p:sp>
      <p:sp>
        <p:nvSpPr>
          <p:cNvPr id="35842" name="Slide Number Placeholder 5"/>
          <p:cNvSpPr>
            <a:spLocks noGrp="1"/>
          </p:cNvSpPr>
          <p:nvPr>
            <p:ph type="sldNum" sz="quarter" idx="12"/>
          </p:nvPr>
        </p:nvSpPr>
        <p:spPr>
          <a:noFill/>
        </p:spPr>
        <p:txBody>
          <a:bodyPr/>
          <a:lstStyle/>
          <a:p>
            <a:fld id="{58D58752-1382-4F69-B1B7-A60A010A049C}" type="slidenum">
              <a:rPr lang="en-US" smtClean="0"/>
              <a:pPr/>
              <a:t>14</a:t>
            </a:fld>
            <a:endParaRPr lang="en-US" dirty="0" smtClean="0"/>
          </a:p>
        </p:txBody>
      </p:sp>
      <p:pic>
        <p:nvPicPr>
          <p:cNvPr id="35845"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581400" y="228600"/>
            <a:ext cx="5562600" cy="990600"/>
          </a:xfrm>
        </p:spPr>
        <p:txBody>
          <a:bodyPr/>
          <a:lstStyle/>
          <a:p>
            <a:pPr>
              <a:defRPr/>
            </a:pPr>
            <a:r>
              <a:rPr lang="en-US" sz="4000" dirty="0" smtClean="0">
                <a:latin typeface="Times New Roman" pitchFamily="18" charset="0"/>
                <a:cs typeface="Times New Roman" pitchFamily="18" charset="0"/>
              </a:rPr>
              <a:t>Factors for Study Priorities</a:t>
            </a:r>
          </a:p>
        </p:txBody>
      </p:sp>
      <p:sp>
        <p:nvSpPr>
          <p:cNvPr id="36868" name="Rectangle 3"/>
          <p:cNvSpPr>
            <a:spLocks noGrp="1" noChangeArrowheads="1"/>
          </p:cNvSpPr>
          <p:nvPr>
            <p:ph idx="1"/>
          </p:nvPr>
        </p:nvSpPr>
        <p:spPr>
          <a:xfrm>
            <a:off x="838200" y="2057400"/>
            <a:ext cx="8686800" cy="4267200"/>
          </a:xfrm>
        </p:spPr>
        <p:txBody>
          <a:bodyPr/>
          <a:lstStyle/>
          <a:p>
            <a:pPr>
              <a:lnSpc>
                <a:spcPct val="80000"/>
              </a:lnSpc>
              <a:buClr>
                <a:srgbClr val="00007E"/>
              </a:buClr>
            </a:pPr>
            <a:r>
              <a:rPr lang="en-US" sz="2700" dirty="0" smtClean="0">
                <a:solidFill>
                  <a:srgbClr val="00007E"/>
                </a:solidFill>
                <a:effectLst/>
                <a:latin typeface="Times New Roman" charset="0"/>
                <a:cs typeface="Times New Roman" charset="0"/>
              </a:rPr>
              <a:t>Areas of existing or anticipated development</a:t>
            </a:r>
          </a:p>
          <a:p>
            <a:pPr>
              <a:lnSpc>
                <a:spcPct val="80000"/>
              </a:lnSpc>
              <a:buClr>
                <a:srgbClr val="00007E"/>
              </a:buClr>
            </a:pPr>
            <a:r>
              <a:rPr lang="en-US" sz="2700" dirty="0" smtClean="0">
                <a:solidFill>
                  <a:srgbClr val="00007E"/>
                </a:solidFill>
                <a:effectLst/>
                <a:latin typeface="Times New Roman" charset="0"/>
                <a:cs typeface="Times New Roman" charset="0"/>
              </a:rPr>
              <a:t>Area where new road crossings have been built</a:t>
            </a:r>
          </a:p>
          <a:p>
            <a:pPr>
              <a:lnSpc>
                <a:spcPct val="80000"/>
              </a:lnSpc>
              <a:buClr>
                <a:srgbClr val="00007E"/>
              </a:buClr>
            </a:pPr>
            <a:r>
              <a:rPr lang="en-US" sz="2700" dirty="0" smtClean="0">
                <a:solidFill>
                  <a:srgbClr val="00007E"/>
                </a:solidFill>
                <a:effectLst/>
                <a:latin typeface="Times New Roman" charset="0"/>
                <a:cs typeface="Times New Roman" charset="0"/>
              </a:rPr>
              <a:t>Areas affected by flood-control structures and/or channelization</a:t>
            </a:r>
          </a:p>
          <a:p>
            <a:pPr>
              <a:lnSpc>
                <a:spcPct val="80000"/>
              </a:lnSpc>
              <a:buClr>
                <a:srgbClr val="00007E"/>
              </a:buClr>
            </a:pPr>
            <a:r>
              <a:rPr lang="en-US" sz="2700" dirty="0" smtClean="0">
                <a:solidFill>
                  <a:srgbClr val="00007E"/>
                </a:solidFill>
                <a:effectLst/>
                <a:latin typeface="Times New Roman" charset="0"/>
                <a:cs typeface="Times New Roman" charset="0"/>
              </a:rPr>
              <a:t>Areas where natural physical changes in the floodplain have been significant</a:t>
            </a:r>
          </a:p>
          <a:p>
            <a:pPr>
              <a:lnSpc>
                <a:spcPct val="80000"/>
              </a:lnSpc>
              <a:buClr>
                <a:srgbClr val="00007E"/>
              </a:buClr>
            </a:pPr>
            <a:r>
              <a:rPr lang="en-US" sz="2700" dirty="0" smtClean="0">
                <a:solidFill>
                  <a:srgbClr val="00007E"/>
                </a:solidFill>
                <a:effectLst/>
                <a:latin typeface="Times New Roman" charset="0"/>
                <a:cs typeface="Times New Roman" charset="0"/>
              </a:rPr>
              <a:t>Areas that were studied by approximate methods and unmapped areas, especially those with development pressure</a:t>
            </a:r>
          </a:p>
        </p:txBody>
      </p:sp>
      <p:sp>
        <p:nvSpPr>
          <p:cNvPr id="36866" name="Slide Number Placeholder 5"/>
          <p:cNvSpPr>
            <a:spLocks noGrp="1"/>
          </p:cNvSpPr>
          <p:nvPr>
            <p:ph type="sldNum" sz="quarter" idx="12"/>
          </p:nvPr>
        </p:nvSpPr>
        <p:spPr>
          <a:noFill/>
        </p:spPr>
        <p:txBody>
          <a:bodyPr/>
          <a:lstStyle/>
          <a:p>
            <a:fld id="{6F6D0612-9D06-40BC-AC6C-ACFD1A0EEF45}" type="slidenum">
              <a:rPr lang="en-US" smtClean="0"/>
              <a:pPr/>
              <a:t>15</a:t>
            </a:fld>
            <a:endParaRPr lang="en-US" dirty="0" smtClean="0"/>
          </a:p>
        </p:txBody>
      </p:sp>
      <p:pic>
        <p:nvPicPr>
          <p:cNvPr id="36869"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5"/>
          <p:cNvSpPr>
            <a:spLocks noGrp="1" noChangeArrowheads="1"/>
          </p:cNvSpPr>
          <p:nvPr>
            <p:ph type="title"/>
          </p:nvPr>
        </p:nvSpPr>
        <p:spPr>
          <a:xfrm>
            <a:off x="3505200" y="152400"/>
            <a:ext cx="5486400" cy="990600"/>
          </a:xfrm>
        </p:spPr>
        <p:txBody>
          <a:bodyPr/>
          <a:lstStyle/>
          <a:p>
            <a:pPr>
              <a:defRPr/>
            </a:pPr>
            <a:r>
              <a:rPr lang="en-US" sz="4000" dirty="0" smtClean="0">
                <a:latin typeface="Times New Roman" pitchFamily="18" charset="0"/>
                <a:cs typeface="Times New Roman" pitchFamily="18" charset="0"/>
              </a:rPr>
              <a:t>Factors for Study Priorities (cont.)</a:t>
            </a:r>
          </a:p>
        </p:txBody>
      </p:sp>
      <p:sp>
        <p:nvSpPr>
          <p:cNvPr id="149507" name="Rectangle 3"/>
          <p:cNvSpPr>
            <a:spLocks noGrp="1" noChangeArrowheads="1"/>
          </p:cNvSpPr>
          <p:nvPr>
            <p:ph idx="1"/>
          </p:nvPr>
        </p:nvSpPr>
        <p:spPr>
          <a:xfrm>
            <a:off x="381000" y="1981200"/>
            <a:ext cx="8534400" cy="4114800"/>
          </a:xfrm>
        </p:spPr>
        <p:txBody>
          <a:bodyPr/>
          <a:lstStyle/>
          <a:p>
            <a:pPr>
              <a:lnSpc>
                <a:spcPct val="80000"/>
              </a:lnSpc>
              <a:buClr>
                <a:srgbClr val="00007E"/>
              </a:buClr>
              <a:defRPr/>
            </a:pPr>
            <a:r>
              <a:rPr lang="en-US" dirty="0" smtClean="0">
                <a:solidFill>
                  <a:srgbClr val="00007E"/>
                </a:solidFill>
                <a:effectLst/>
                <a:latin typeface="Times New Roman" pitchFamily="18" charset="0"/>
                <a:cs typeface="Times New Roman" pitchFamily="18" charset="0"/>
              </a:rPr>
              <a:t>Areas where the community has experienced flooding outside mapped floodplains, with severe damage to buildings and/or infrastructure</a:t>
            </a:r>
          </a:p>
          <a:p>
            <a:pPr>
              <a:lnSpc>
                <a:spcPct val="80000"/>
              </a:lnSpc>
              <a:buClr>
                <a:srgbClr val="00007E"/>
              </a:buClr>
              <a:defRPr/>
            </a:pPr>
            <a:r>
              <a:rPr lang="en-US" dirty="0" smtClean="0">
                <a:solidFill>
                  <a:srgbClr val="00007E"/>
                </a:solidFill>
                <a:effectLst/>
                <a:latin typeface="Times New Roman" pitchFamily="18" charset="0"/>
                <a:cs typeface="Times New Roman" pitchFamily="18" charset="0"/>
              </a:rPr>
              <a:t>Areas where mapped flood hazards do not match those shown on contiguous FIRMs </a:t>
            </a:r>
          </a:p>
          <a:p>
            <a:pPr>
              <a:lnSpc>
                <a:spcPct val="80000"/>
              </a:lnSpc>
              <a:buClr>
                <a:srgbClr val="00007E"/>
              </a:buClr>
              <a:defRPr/>
            </a:pPr>
            <a:r>
              <a:rPr lang="en-US" dirty="0" smtClean="0">
                <a:solidFill>
                  <a:srgbClr val="00007E"/>
                </a:solidFill>
                <a:effectLst/>
                <a:latin typeface="Times New Roman" pitchFamily="18" charset="0"/>
                <a:cs typeface="Times New Roman" pitchFamily="18" charset="0"/>
              </a:rPr>
              <a:t>Areas where flood data (BFEs, floodplains, and regulatory floodways) are likely to be changed the most by a restudy</a:t>
            </a:r>
          </a:p>
          <a:p>
            <a:pPr>
              <a:lnSpc>
                <a:spcPct val="80000"/>
              </a:lnSpc>
              <a:defRPr/>
            </a:pPr>
            <a:endParaRPr lang="en-US" dirty="0" smtClean="0">
              <a:solidFill>
                <a:srgbClr val="FFFF66"/>
              </a:solidFill>
            </a:endParaRPr>
          </a:p>
        </p:txBody>
      </p:sp>
      <p:sp>
        <p:nvSpPr>
          <p:cNvPr id="37890" name="Slide Number Placeholder 5"/>
          <p:cNvSpPr>
            <a:spLocks noGrp="1"/>
          </p:cNvSpPr>
          <p:nvPr>
            <p:ph type="sldNum" sz="quarter" idx="12"/>
          </p:nvPr>
        </p:nvSpPr>
        <p:spPr>
          <a:noFill/>
        </p:spPr>
        <p:txBody>
          <a:bodyPr/>
          <a:lstStyle/>
          <a:p>
            <a:fld id="{6D1A36D3-B745-4AC4-BAB2-0614668FADA1}" type="slidenum">
              <a:rPr lang="en-US" smtClean="0"/>
              <a:pPr/>
              <a:t>16</a:t>
            </a:fld>
            <a:endParaRPr lang="en-US" dirty="0" smtClean="0"/>
          </a:p>
        </p:txBody>
      </p:sp>
      <p:pic>
        <p:nvPicPr>
          <p:cNvPr id="37893"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0"/>
            <a:ext cx="6400800" cy="990600"/>
          </a:xfrm>
        </p:spPr>
        <p:txBody>
          <a:bodyPr/>
          <a:lstStyle/>
          <a:p>
            <a:pPr>
              <a:defRPr/>
            </a:pPr>
            <a:r>
              <a:rPr lang="en-US" sz="3200" dirty="0" smtClean="0">
                <a:latin typeface="Times New Roman" pitchFamily="18" charset="0"/>
                <a:cs typeface="Times New Roman" pitchFamily="18" charset="0"/>
              </a:rPr>
              <a:t>Coordinated Needs Management Strategy (CNMS)</a:t>
            </a:r>
            <a:endParaRPr lang="en-US" sz="3200" dirty="0">
              <a:latin typeface="Times New Roman" pitchFamily="18" charset="0"/>
              <a:cs typeface="Times New Roman" pitchFamily="18" charset="0"/>
            </a:endParaRPr>
          </a:p>
        </p:txBody>
      </p:sp>
      <p:sp>
        <p:nvSpPr>
          <p:cNvPr id="27651" name="Content Placeholder 2"/>
          <p:cNvSpPr>
            <a:spLocks noGrp="1"/>
          </p:cNvSpPr>
          <p:nvPr>
            <p:ph idx="1"/>
          </p:nvPr>
        </p:nvSpPr>
        <p:spPr>
          <a:xfrm>
            <a:off x="381000" y="1981200"/>
            <a:ext cx="8763000" cy="4114800"/>
          </a:xfrm>
        </p:spPr>
        <p:txBody>
          <a:bodyPr/>
          <a:lstStyle/>
          <a:p>
            <a:pPr>
              <a:buClr>
                <a:srgbClr val="00007E"/>
              </a:buClr>
              <a:buNone/>
            </a:pPr>
            <a:r>
              <a:rPr lang="en-US" sz="2400" b="1" dirty="0" smtClean="0">
                <a:solidFill>
                  <a:srgbClr val="00007E"/>
                </a:solidFill>
                <a:effectLst/>
                <a:latin typeface="Times New Roman" pitchFamily="18" charset="0"/>
                <a:cs typeface="Times New Roman" pitchFamily="18" charset="0"/>
              </a:rPr>
              <a:t>CNMS</a:t>
            </a:r>
          </a:p>
          <a:p>
            <a:pPr lvl="1">
              <a:buClr>
                <a:srgbClr val="00007E"/>
              </a:buClr>
              <a:buFont typeface="Wingdings" pitchFamily="2" charset="2"/>
              <a:buChar char="§"/>
            </a:pPr>
            <a:r>
              <a:rPr lang="en-US" sz="1600" dirty="0" smtClean="0">
                <a:solidFill>
                  <a:srgbClr val="00007E"/>
                </a:solidFill>
                <a:effectLst/>
                <a:latin typeface="Times New Roman" pitchFamily="18" charset="0"/>
                <a:cs typeface="Times New Roman" pitchFamily="18" charset="0"/>
              </a:rPr>
              <a:t>Initiative to update the way FEMA organizes, stores and analyzes flood hazard mapping needs information for communities</a:t>
            </a:r>
          </a:p>
          <a:p>
            <a:pPr lvl="1">
              <a:buClr>
                <a:srgbClr val="00007E"/>
              </a:buClr>
              <a:buFont typeface="Wingdings" pitchFamily="2" charset="2"/>
              <a:buChar char="§"/>
            </a:pPr>
            <a:r>
              <a:rPr lang="en-US" sz="1600" dirty="0" smtClean="0">
                <a:solidFill>
                  <a:srgbClr val="00007E"/>
                </a:solidFill>
                <a:effectLst/>
                <a:latin typeface="Times New Roman" pitchFamily="18" charset="0"/>
                <a:cs typeface="Times New Roman" pitchFamily="18" charset="0"/>
              </a:rPr>
              <a:t>Provides an approach and structure for the identification and management of flood hazard mapping needs that will provide support to data driven planning and flood map update investment process in a geospatial environment.</a:t>
            </a:r>
          </a:p>
          <a:p>
            <a:pPr lvl="1">
              <a:buClr>
                <a:srgbClr val="00007E"/>
              </a:buClr>
              <a:buFont typeface="Wingdings" pitchFamily="2" charset="2"/>
              <a:buChar char="§"/>
            </a:pPr>
            <a:r>
              <a:rPr lang="en-US" sz="1600" dirty="0" smtClean="0">
                <a:solidFill>
                  <a:srgbClr val="00007E"/>
                </a:solidFill>
                <a:effectLst/>
                <a:latin typeface="Times New Roman" pitchFamily="18" charset="0"/>
                <a:cs typeface="Times New Roman" pitchFamily="18" charset="0"/>
              </a:rPr>
              <a:t>Goal is to produce a national inventory database of flooding sources corresponding to our mapped inventory and to begin referencing mapped flooding sources as validated or as having an unmet need</a:t>
            </a:r>
          </a:p>
          <a:p>
            <a:pPr lvl="1">
              <a:buClr>
                <a:srgbClr val="00007E"/>
              </a:buClr>
              <a:buFont typeface="Wingdings" pitchFamily="2" charset="2"/>
              <a:buChar char="§"/>
            </a:pPr>
            <a:r>
              <a:rPr lang="en-US" sz="1600" dirty="0" smtClean="0">
                <a:solidFill>
                  <a:srgbClr val="00007E"/>
                </a:solidFill>
                <a:effectLst/>
                <a:latin typeface="Times New Roman" pitchFamily="18" charset="0"/>
                <a:cs typeface="Times New Roman" pitchFamily="18" charset="0"/>
              </a:rPr>
              <a:t>Three phases to program to be completed and integrated into the Risk MAP program by FY2011:  </a:t>
            </a:r>
          </a:p>
          <a:p>
            <a:pPr lvl="2">
              <a:buClr>
                <a:srgbClr val="00007E"/>
              </a:buClr>
              <a:buFont typeface="Wingdings" pitchFamily="2" charset="2"/>
              <a:buChar char="§"/>
            </a:pPr>
            <a:r>
              <a:rPr lang="en-US" sz="1200" dirty="0" smtClean="0">
                <a:solidFill>
                  <a:srgbClr val="00007E"/>
                </a:solidFill>
                <a:effectLst/>
                <a:latin typeface="Times New Roman" pitchFamily="18" charset="0"/>
                <a:cs typeface="Times New Roman" pitchFamily="18" charset="0"/>
              </a:rPr>
              <a:t>Phase I  – National summary map </a:t>
            </a:r>
          </a:p>
          <a:p>
            <a:pPr lvl="2">
              <a:buClr>
                <a:srgbClr val="00007E"/>
              </a:buClr>
              <a:buFont typeface="Wingdings" pitchFamily="2" charset="2"/>
              <a:buChar char="§"/>
            </a:pPr>
            <a:r>
              <a:rPr lang="en-US" sz="1200" dirty="0" smtClean="0">
                <a:solidFill>
                  <a:srgbClr val="00007E"/>
                </a:solidFill>
                <a:effectLst/>
                <a:latin typeface="Times New Roman" pitchFamily="18" charset="0"/>
                <a:cs typeface="Times New Roman" pitchFamily="18" charset="0"/>
              </a:rPr>
              <a:t>Phase II – Stream level inventory </a:t>
            </a:r>
          </a:p>
          <a:p>
            <a:pPr lvl="2">
              <a:buClr>
                <a:srgbClr val="00007E"/>
              </a:buClr>
              <a:buFont typeface="Wingdings" pitchFamily="2" charset="2"/>
              <a:buChar char="§"/>
            </a:pPr>
            <a:r>
              <a:rPr lang="en-US" sz="1200" dirty="0" smtClean="0">
                <a:solidFill>
                  <a:srgbClr val="00007E"/>
                </a:solidFill>
                <a:effectLst/>
                <a:latin typeface="Times New Roman" pitchFamily="18" charset="0"/>
                <a:cs typeface="Times New Roman" pitchFamily="18" charset="0"/>
              </a:rPr>
              <a:t>Phase III - Stream level validation</a:t>
            </a:r>
          </a:p>
        </p:txBody>
      </p:sp>
      <p:pic>
        <p:nvPicPr>
          <p:cNvPr id="27653"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228600"/>
            <a:ext cx="5486400" cy="1470025"/>
          </a:xfrm>
        </p:spPr>
        <p:txBody>
          <a:bodyPr>
            <a:normAutofit/>
          </a:bodyPr>
          <a:lstStyle/>
          <a:p>
            <a:r>
              <a:rPr lang="en-US" sz="4800" b="1" dirty="0" smtClean="0">
                <a:solidFill>
                  <a:srgbClr val="FFFF00"/>
                </a:solidFill>
                <a:latin typeface="Times New Roman" pitchFamily="18" charset="0"/>
                <a:cs typeface="Times New Roman" pitchFamily="18" charset="0"/>
              </a:rPr>
              <a:t>CNMS</a:t>
            </a:r>
            <a:endParaRPr lang="en-US" sz="4800" b="1" dirty="0">
              <a:solidFill>
                <a:srgbClr val="FFFF00"/>
              </a:solidFill>
              <a:latin typeface="Times New Roman" pitchFamily="18" charset="0"/>
              <a:cs typeface="Times New Roman" pitchFamily="18" charset="0"/>
            </a:endParaRPr>
          </a:p>
        </p:txBody>
      </p:sp>
      <p:sp>
        <p:nvSpPr>
          <p:cNvPr id="3" name="Subtitle 2"/>
          <p:cNvSpPr>
            <a:spLocks noGrp="1"/>
          </p:cNvSpPr>
          <p:nvPr>
            <p:ph type="subTitle" idx="1"/>
          </p:nvPr>
        </p:nvSpPr>
        <p:spPr>
          <a:xfrm>
            <a:off x="228600" y="2057400"/>
            <a:ext cx="2743200" cy="2667000"/>
          </a:xfrm>
        </p:spPr>
        <p:txBody>
          <a:bodyPr>
            <a:normAutofit/>
          </a:bodyPr>
          <a:lstStyle/>
          <a:p>
            <a:pPr algn="l"/>
            <a:r>
              <a:rPr lang="en-US" sz="2400" dirty="0" smtClean="0">
                <a:solidFill>
                  <a:srgbClr val="00007E"/>
                </a:solidFill>
                <a:latin typeface="Times New Roman" pitchFamily="18" charset="0"/>
                <a:cs typeface="Times New Roman" pitchFamily="18" charset="0"/>
              </a:rPr>
              <a:t>A spatial Geodatabase that tracks the community’s needs and requests for FEMA-funded flood studies. </a:t>
            </a:r>
            <a:endParaRPr lang="en-US" sz="2400" dirty="0">
              <a:solidFill>
                <a:srgbClr val="00007E"/>
              </a:solidFill>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cstate="print"/>
          <a:srcRect l="21875" t="29688" r="53125" b="28125"/>
          <a:stretch>
            <a:fillRect/>
          </a:stretch>
        </p:blipFill>
        <p:spPr bwMode="auto">
          <a:xfrm>
            <a:off x="2895600" y="1981200"/>
            <a:ext cx="6096000" cy="4114800"/>
          </a:xfrm>
          <a:prstGeom prst="rect">
            <a:avLst/>
          </a:prstGeom>
          <a:noFill/>
          <a:ln w="9525">
            <a:noFill/>
            <a:miter lim="800000"/>
            <a:headEnd/>
            <a:tailEnd/>
          </a:ln>
        </p:spPr>
      </p:pic>
      <p:pic>
        <p:nvPicPr>
          <p:cNvPr id="5" name="Picture 6"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581400" y="-152400"/>
            <a:ext cx="5105400" cy="1143000"/>
          </a:xfrm>
        </p:spPr>
        <p:txBody>
          <a:bodyPr>
            <a:normAutofit/>
          </a:bodyPr>
          <a:lstStyle/>
          <a:p>
            <a:r>
              <a:rPr lang="en-US" sz="3600" b="1" dirty="0" smtClean="0">
                <a:solidFill>
                  <a:srgbClr val="FFFF00"/>
                </a:solidFill>
                <a:latin typeface="Times New Roman" pitchFamily="18" charset="0"/>
                <a:cs typeface="Times New Roman" pitchFamily="18" charset="0"/>
              </a:rPr>
              <a:t>CNMS Validation</a:t>
            </a:r>
            <a:endParaRPr lang="en-US" sz="3600" dirty="0">
              <a:solidFill>
                <a:srgbClr val="FFFF00"/>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2" cstate="print"/>
          <a:srcRect l="68750" t="22656" r="4375" b="14845"/>
          <a:stretch>
            <a:fillRect/>
          </a:stretch>
        </p:blipFill>
        <p:spPr bwMode="auto">
          <a:xfrm>
            <a:off x="2895600" y="1981200"/>
            <a:ext cx="2057400" cy="1913860"/>
          </a:xfrm>
          <a:prstGeom prst="rect">
            <a:avLst/>
          </a:prstGeom>
          <a:noFill/>
          <a:ln w="9525">
            <a:noFill/>
            <a:miter lim="800000"/>
            <a:headEnd/>
            <a:tailEnd/>
          </a:ln>
        </p:spPr>
      </p:pic>
      <p:pic>
        <p:nvPicPr>
          <p:cNvPr id="2053" name="Picture 5"/>
          <p:cNvPicPr>
            <a:picLocks noGrp="1" noChangeAspect="1" noChangeArrowheads="1"/>
          </p:cNvPicPr>
          <p:nvPr>
            <p:ph idx="1"/>
          </p:nvPr>
        </p:nvPicPr>
        <p:blipFill>
          <a:blip r:embed="rId3" cstate="print"/>
          <a:srcRect l="63769" t="17245" r="19092" b="4997"/>
          <a:stretch>
            <a:fillRect/>
          </a:stretch>
        </p:blipFill>
        <p:spPr bwMode="auto">
          <a:xfrm>
            <a:off x="6629400" y="2057400"/>
            <a:ext cx="2141376" cy="3886200"/>
          </a:xfrm>
          <a:prstGeom prst="rect">
            <a:avLst/>
          </a:prstGeom>
          <a:noFill/>
          <a:ln w="9525">
            <a:noFill/>
            <a:miter lim="800000"/>
            <a:headEnd/>
            <a:tailEnd/>
          </a:ln>
        </p:spPr>
      </p:pic>
      <p:sp>
        <p:nvSpPr>
          <p:cNvPr id="12" name="Subtitle 2"/>
          <p:cNvSpPr txBox="1">
            <a:spLocks/>
          </p:cNvSpPr>
          <p:nvPr/>
        </p:nvSpPr>
        <p:spPr>
          <a:xfrm>
            <a:off x="0" y="1905000"/>
            <a:ext cx="2209800" cy="32004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n-US" sz="2600" dirty="0" smtClean="0"/>
              <a:t>	</a:t>
            </a:r>
            <a:r>
              <a:rPr lang="en-US" sz="2000" dirty="0" smtClean="0">
                <a:solidFill>
                  <a:srgbClr val="00007E"/>
                </a:solidFill>
              </a:rPr>
              <a:t>The model validation process utilizes </a:t>
            </a:r>
            <a:r>
              <a:rPr lang="en-US" sz="2000" dirty="0">
                <a:solidFill>
                  <a:srgbClr val="00007E"/>
                </a:solidFill>
              </a:rPr>
              <a:t>r</a:t>
            </a:r>
            <a:r>
              <a:rPr lang="en-US" sz="2000" dirty="0" smtClean="0">
                <a:solidFill>
                  <a:srgbClr val="00007E"/>
                </a:solidFill>
              </a:rPr>
              <a:t>emotely sensed &amp; aerial photos to analyze changes with land use &amp; stream channels</a:t>
            </a:r>
            <a:r>
              <a:rPr lang="en-US" sz="2600" dirty="0" smtClean="0"/>
              <a:t>.</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2054" name="Picture 6"/>
          <p:cNvPicPr>
            <a:picLocks noChangeAspect="1" noChangeArrowheads="1"/>
          </p:cNvPicPr>
          <p:nvPr/>
        </p:nvPicPr>
        <p:blipFill>
          <a:blip r:embed="rId4" cstate="print"/>
          <a:srcRect l="14688" t="12500" r="50624" b="9375"/>
          <a:stretch>
            <a:fillRect/>
          </a:stretch>
        </p:blipFill>
        <p:spPr bwMode="auto">
          <a:xfrm>
            <a:off x="2590800" y="3886200"/>
            <a:ext cx="2438400" cy="2196757"/>
          </a:xfrm>
          <a:prstGeom prst="rect">
            <a:avLst/>
          </a:prstGeom>
          <a:noFill/>
          <a:ln w="9525">
            <a:noFill/>
            <a:miter lim="800000"/>
            <a:headEnd/>
            <a:tailEnd/>
          </a:ln>
        </p:spPr>
      </p:pic>
      <p:sp>
        <p:nvSpPr>
          <p:cNvPr id="14" name="TextBox 13"/>
          <p:cNvSpPr txBox="1"/>
          <p:nvPr/>
        </p:nvSpPr>
        <p:spPr>
          <a:xfrm>
            <a:off x="4953000" y="3124200"/>
            <a:ext cx="1524000" cy="1446550"/>
          </a:xfrm>
          <a:prstGeom prst="rect">
            <a:avLst/>
          </a:prstGeom>
          <a:noFill/>
        </p:spPr>
        <p:txBody>
          <a:bodyPr wrap="square" rtlCol="0">
            <a:spAutoFit/>
          </a:bodyPr>
          <a:lstStyle/>
          <a:p>
            <a:pPr algn="ctr"/>
            <a:r>
              <a:rPr lang="en-US" sz="8800" b="1" dirty="0" smtClean="0">
                <a:sym typeface="Wingdings" pitchFamily="2" charset="2"/>
              </a:rPr>
              <a:t></a:t>
            </a:r>
            <a:endParaRPr lang="en-US" sz="8800" b="1" dirty="0"/>
          </a:p>
        </p:txBody>
      </p:sp>
      <p:pic>
        <p:nvPicPr>
          <p:cNvPr id="8" name="Picture 6" descr="AECOM_color_rgb.bmp"/>
          <p:cNvPicPr>
            <a:picLocks noChangeAspect="1"/>
          </p:cNvPicPr>
          <p:nvPr/>
        </p:nvPicPr>
        <p:blipFill>
          <a:blip r:embed="rId5"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idx="1"/>
          </p:nvPr>
        </p:nvPicPr>
        <p:blipFill>
          <a:blip r:embed="rId2" cstate="print"/>
          <a:srcRect l="50972" t="67819" r="38330" b="9085"/>
          <a:stretch>
            <a:fillRect/>
          </a:stretch>
        </p:blipFill>
        <p:spPr bwMode="auto">
          <a:xfrm>
            <a:off x="5867400" y="1981200"/>
            <a:ext cx="3088367" cy="2667000"/>
          </a:xfrm>
          <a:prstGeom prst="rect">
            <a:avLst/>
          </a:prstGeom>
          <a:noFill/>
          <a:ln w="9525">
            <a:noFill/>
            <a:miter lim="800000"/>
            <a:headEnd/>
            <a:tailEnd/>
          </a:ln>
        </p:spPr>
      </p:pic>
      <p:sp>
        <p:nvSpPr>
          <p:cNvPr id="5" name="Title 1"/>
          <p:cNvSpPr>
            <a:spLocks noGrp="1"/>
          </p:cNvSpPr>
          <p:nvPr>
            <p:ph type="title"/>
          </p:nvPr>
        </p:nvSpPr>
        <p:spPr>
          <a:xfrm>
            <a:off x="3581400" y="-152400"/>
            <a:ext cx="5105400" cy="1143000"/>
          </a:xfrm>
        </p:spPr>
        <p:txBody>
          <a:bodyPr>
            <a:normAutofit/>
          </a:bodyPr>
          <a:lstStyle/>
          <a:p>
            <a:r>
              <a:rPr lang="en-US" b="1" dirty="0" smtClean="0">
                <a:solidFill>
                  <a:srgbClr val="FFFF00"/>
                </a:solidFill>
                <a:latin typeface="Times New Roman" pitchFamily="18" charset="0"/>
                <a:cs typeface="Times New Roman" pitchFamily="18" charset="0"/>
              </a:rPr>
              <a:t>CNMS Database</a:t>
            </a:r>
            <a:endParaRPr lang="en-US" dirty="0">
              <a:solidFill>
                <a:srgbClr val="FFFF00"/>
              </a:solidFill>
              <a:latin typeface="Times New Roman" pitchFamily="18" charset="0"/>
              <a:cs typeface="Times New Roman" pitchFamily="18" charset="0"/>
            </a:endParaRPr>
          </a:p>
        </p:txBody>
      </p:sp>
      <p:sp>
        <p:nvSpPr>
          <p:cNvPr id="6" name="Subtitle 2"/>
          <p:cNvSpPr txBox="1">
            <a:spLocks/>
          </p:cNvSpPr>
          <p:nvPr/>
        </p:nvSpPr>
        <p:spPr>
          <a:xfrm>
            <a:off x="1600200" y="5181600"/>
            <a:ext cx="7239000" cy="9906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n-US" sz="2000" dirty="0" smtClean="0"/>
              <a:t>	</a:t>
            </a:r>
            <a:r>
              <a:rPr lang="en-US" sz="1800" dirty="0" smtClean="0">
                <a:solidFill>
                  <a:srgbClr val="00007E"/>
                </a:solidFill>
              </a:rPr>
              <a:t>Validation criteria for detailed streams are populated &amp; associated with need polygons in CNMS GDB.  Streams with invalid models are tracked as “Unmet Needs” along with studies requested by the community that are not funded.</a:t>
            </a:r>
            <a:endParaRPr kumimoji="0" lang="en-US" sz="1800" b="0" i="0" u="none" strike="noStrike" kern="1200" cap="none" spc="0" normalizeH="0" baseline="0" noProof="0" dirty="0" smtClean="0">
              <a:ln>
                <a:noFill/>
              </a:ln>
              <a:solidFill>
                <a:srgbClr val="00007E"/>
              </a:solidFill>
              <a:effectLst/>
              <a:uLnTx/>
              <a:uFillTx/>
              <a:latin typeface="+mn-lt"/>
              <a:ea typeface="+mn-ea"/>
              <a:cs typeface="+mn-cs"/>
            </a:endParaRPr>
          </a:p>
        </p:txBody>
      </p:sp>
      <p:pic>
        <p:nvPicPr>
          <p:cNvPr id="3074" name="Picture 2"/>
          <p:cNvPicPr>
            <a:picLocks noChangeAspect="1" noChangeArrowheads="1"/>
          </p:cNvPicPr>
          <p:nvPr/>
        </p:nvPicPr>
        <p:blipFill>
          <a:blip r:embed="rId3" cstate="print"/>
          <a:srcRect r="49688" b="3906"/>
          <a:stretch>
            <a:fillRect/>
          </a:stretch>
        </p:blipFill>
        <p:spPr bwMode="auto">
          <a:xfrm>
            <a:off x="914400" y="1981200"/>
            <a:ext cx="4189141" cy="3200400"/>
          </a:xfrm>
          <a:prstGeom prst="rect">
            <a:avLst/>
          </a:prstGeom>
          <a:noFill/>
          <a:ln w="9525">
            <a:noFill/>
            <a:miter lim="800000"/>
            <a:headEnd/>
            <a:tailEnd/>
          </a:ln>
        </p:spPr>
      </p:pic>
      <p:pic>
        <p:nvPicPr>
          <p:cNvPr id="7" name="Picture 6" descr="AECOM_color_rgb.bmp"/>
          <p:cNvPicPr>
            <a:picLocks noChangeAspect="1"/>
          </p:cNvPicPr>
          <p:nvPr/>
        </p:nvPicPr>
        <p:blipFill>
          <a:blip r:embed="rId4"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505200" y="-152400"/>
            <a:ext cx="5638800" cy="990600"/>
          </a:xfrm>
        </p:spPr>
        <p:txBody>
          <a:bodyPr/>
          <a:lstStyle/>
          <a:p>
            <a:pPr>
              <a:defRPr/>
            </a:pPr>
            <a:r>
              <a:rPr lang="en-US" dirty="0" smtClean="0">
                <a:latin typeface="Times New Roman" pitchFamily="18" charset="0"/>
                <a:cs typeface="Times New Roman" pitchFamily="18" charset="0"/>
              </a:rPr>
              <a:t>Base Map Information</a:t>
            </a:r>
          </a:p>
        </p:txBody>
      </p:sp>
      <p:sp>
        <p:nvSpPr>
          <p:cNvPr id="16387" name="Rectangle 3"/>
          <p:cNvSpPr>
            <a:spLocks noGrp="1" noChangeArrowheads="1"/>
          </p:cNvSpPr>
          <p:nvPr>
            <p:ph idx="1"/>
          </p:nvPr>
        </p:nvSpPr>
        <p:spPr>
          <a:xfrm>
            <a:off x="685800" y="2362200"/>
            <a:ext cx="7772400" cy="2819400"/>
          </a:xfrm>
        </p:spPr>
        <p:txBody>
          <a:bodyPr/>
          <a:lstStyle/>
          <a:p>
            <a:pPr>
              <a:buClr>
                <a:srgbClr val="00007E"/>
              </a:buClr>
              <a:buNone/>
              <a:defRPr/>
            </a:pPr>
            <a:r>
              <a:rPr lang="en-US" sz="4000" dirty="0" smtClean="0">
                <a:solidFill>
                  <a:srgbClr val="00007E"/>
                </a:solidFill>
                <a:effectLst/>
                <a:latin typeface="Times New Roman" pitchFamily="18" charset="0"/>
                <a:cs typeface="Times New Roman" pitchFamily="18" charset="0"/>
              </a:rPr>
              <a:t>Base Map Sources</a:t>
            </a:r>
          </a:p>
          <a:p>
            <a:pPr lvl="1">
              <a:buClr>
                <a:srgbClr val="00007E"/>
              </a:buClr>
              <a:buFont typeface="Wingdings" pitchFamily="2" charset="2"/>
              <a:buChar char="§"/>
              <a:defRPr/>
            </a:pPr>
            <a:r>
              <a:rPr lang="en-US" sz="3600" dirty="0" smtClean="0">
                <a:solidFill>
                  <a:srgbClr val="00007E"/>
                </a:solidFill>
                <a:effectLst/>
                <a:latin typeface="Times New Roman" pitchFamily="18" charset="0"/>
                <a:cs typeface="Times New Roman" pitchFamily="18" charset="0"/>
              </a:rPr>
              <a:t>County or State Provided Imagery</a:t>
            </a:r>
          </a:p>
          <a:p>
            <a:pPr lvl="1">
              <a:buClr>
                <a:srgbClr val="00007E"/>
              </a:buClr>
              <a:buFont typeface="Wingdings" pitchFamily="2" charset="2"/>
              <a:buChar char="§"/>
              <a:defRPr/>
            </a:pPr>
            <a:r>
              <a:rPr lang="en-US" sz="3600" dirty="0" smtClean="0">
                <a:solidFill>
                  <a:srgbClr val="00007E"/>
                </a:solidFill>
                <a:effectLst/>
                <a:latin typeface="Times New Roman" pitchFamily="18" charset="0"/>
                <a:cs typeface="Times New Roman" pitchFamily="18" charset="0"/>
              </a:rPr>
              <a:t>USGS DOQQ</a:t>
            </a:r>
          </a:p>
          <a:p>
            <a:pPr lvl="1">
              <a:buFontTx/>
              <a:buNone/>
              <a:defRPr/>
            </a:pPr>
            <a:endParaRPr lang="en-US" dirty="0" smtClean="0"/>
          </a:p>
        </p:txBody>
      </p:sp>
      <p:sp>
        <p:nvSpPr>
          <p:cNvPr id="38914" name="Slide Number Placeholder 5"/>
          <p:cNvSpPr>
            <a:spLocks noGrp="1"/>
          </p:cNvSpPr>
          <p:nvPr>
            <p:ph type="sldNum" sz="quarter" idx="12"/>
          </p:nvPr>
        </p:nvSpPr>
        <p:spPr>
          <a:noFill/>
        </p:spPr>
        <p:txBody>
          <a:bodyPr/>
          <a:lstStyle/>
          <a:p>
            <a:fld id="{CC2EFAA8-C609-4BED-9FF6-64D24A4229B4}" type="slidenum">
              <a:rPr lang="en-US" smtClean="0"/>
              <a:pPr/>
              <a:t>21</a:t>
            </a:fld>
            <a:endParaRPr lang="en-US" dirty="0" smtClean="0"/>
          </a:p>
        </p:txBody>
      </p:sp>
      <p:pic>
        <p:nvPicPr>
          <p:cNvPr id="38917"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0"/>
            <a:ext cx="5638800" cy="1143000"/>
          </a:xfrm>
        </p:spPr>
        <p:txBody>
          <a:bodyPr/>
          <a:lstStyle/>
          <a:p>
            <a:r>
              <a:rPr lang="en-US" b="1" dirty="0" smtClean="0">
                <a:solidFill>
                  <a:srgbClr val="FFFF66"/>
                </a:solidFill>
                <a:latin typeface="Times New Roman" pitchFamily="18" charset="0"/>
                <a:cs typeface="Times New Roman" pitchFamily="18" charset="0"/>
              </a:rPr>
              <a:t>Base Map Information </a:t>
            </a:r>
            <a:r>
              <a:rPr lang="en-US" sz="2400" b="1" dirty="0" smtClean="0">
                <a:solidFill>
                  <a:srgbClr val="FFFF66"/>
                </a:solidFill>
                <a:latin typeface="Times New Roman" pitchFamily="18" charset="0"/>
                <a:cs typeface="Times New Roman" pitchFamily="18" charset="0"/>
              </a:rPr>
              <a:t>Store and Download Data</a:t>
            </a:r>
            <a:endParaRPr lang="en-US" sz="2400" b="1" dirty="0">
              <a:solidFill>
                <a:srgbClr val="FFFF66"/>
              </a:solidFill>
              <a:latin typeface="Times New Roman" pitchFamily="18" charset="0"/>
              <a:cs typeface="Times New Roman" pitchFamily="18" charset="0"/>
            </a:endParaRPr>
          </a:p>
        </p:txBody>
      </p:sp>
      <p:pic>
        <p:nvPicPr>
          <p:cNvPr id="5" name="Content Placeholder 4" descr="Storage.jpg"/>
          <p:cNvPicPr>
            <a:picLocks noGrp="1" noChangeAspect="1"/>
          </p:cNvPicPr>
          <p:nvPr>
            <p:ph idx="1"/>
          </p:nvPr>
        </p:nvPicPr>
        <p:blipFill>
          <a:blip r:embed="rId2" cstate="print"/>
          <a:stretch>
            <a:fillRect/>
          </a:stretch>
        </p:blipFill>
        <p:spPr>
          <a:xfrm>
            <a:off x="1828800" y="1954213"/>
            <a:ext cx="5562600" cy="4171950"/>
          </a:xfrm>
        </p:spPr>
      </p:pic>
      <p:pic>
        <p:nvPicPr>
          <p:cNvPr id="4" name="Picture 6"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0"/>
            <a:ext cx="5638800" cy="1143000"/>
          </a:xfrm>
        </p:spPr>
        <p:txBody>
          <a:bodyPr/>
          <a:lstStyle/>
          <a:p>
            <a:r>
              <a:rPr lang="en-US" b="1" dirty="0" smtClean="0">
                <a:solidFill>
                  <a:srgbClr val="FFFF66"/>
                </a:solidFill>
                <a:latin typeface="Times New Roman" pitchFamily="18" charset="0"/>
                <a:cs typeface="Times New Roman" pitchFamily="18" charset="0"/>
              </a:rPr>
              <a:t>Base Map Information </a:t>
            </a:r>
            <a:r>
              <a:rPr lang="en-US" sz="2000" b="1" dirty="0" smtClean="0">
                <a:solidFill>
                  <a:srgbClr val="FFFF66"/>
                </a:solidFill>
                <a:latin typeface="Times New Roman" pitchFamily="18" charset="0"/>
                <a:cs typeface="Times New Roman" pitchFamily="18" charset="0"/>
              </a:rPr>
              <a:t>Capture /Digitize Waterline and other Data</a:t>
            </a:r>
            <a:endParaRPr lang="en-US" sz="2000" b="1" dirty="0">
              <a:solidFill>
                <a:srgbClr val="FFFF66"/>
              </a:solidFill>
              <a:latin typeface="Times New Roman" pitchFamily="18" charset="0"/>
              <a:cs typeface="Times New Roman" pitchFamily="18" charset="0"/>
            </a:endParaRPr>
          </a:p>
        </p:txBody>
      </p:sp>
      <p:pic>
        <p:nvPicPr>
          <p:cNvPr id="4" name="Picture 6"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7" name="Content Placeholder 6" descr="base-capture.JPG"/>
          <p:cNvPicPr>
            <a:picLocks noGrp="1" noChangeAspect="1"/>
          </p:cNvPicPr>
          <p:nvPr>
            <p:ph idx="1"/>
          </p:nvPr>
        </p:nvPicPr>
        <p:blipFill>
          <a:blip r:embed="rId3" cstate="print"/>
          <a:stretch>
            <a:fillRect/>
          </a:stretch>
        </p:blipFill>
        <p:spPr>
          <a:xfrm>
            <a:off x="1676401" y="1981200"/>
            <a:ext cx="5907706" cy="4144963"/>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733800" y="0"/>
            <a:ext cx="5105400" cy="990600"/>
          </a:xfrm>
        </p:spPr>
        <p:txBody>
          <a:bodyPr/>
          <a:lstStyle/>
          <a:p>
            <a:pPr>
              <a:defRPr/>
            </a:pPr>
            <a:r>
              <a:rPr lang="en-US" dirty="0" smtClean="0">
                <a:latin typeface="Times New Roman" pitchFamily="18" charset="0"/>
                <a:cs typeface="Times New Roman" pitchFamily="18" charset="0"/>
              </a:rPr>
              <a:t>Terrain Data</a:t>
            </a:r>
          </a:p>
        </p:txBody>
      </p:sp>
      <p:sp>
        <p:nvSpPr>
          <p:cNvPr id="77827" name="Rectangle 3"/>
          <p:cNvSpPr>
            <a:spLocks noGrp="1" noChangeArrowheads="1"/>
          </p:cNvSpPr>
          <p:nvPr>
            <p:ph idx="1"/>
          </p:nvPr>
        </p:nvSpPr>
        <p:spPr>
          <a:xfrm>
            <a:off x="685800" y="2057400"/>
            <a:ext cx="7772400" cy="4114800"/>
          </a:xfrm>
        </p:spPr>
        <p:txBody>
          <a:bodyPr/>
          <a:lstStyle/>
          <a:p>
            <a:pPr>
              <a:buClr>
                <a:srgbClr val="00007E"/>
              </a:buClr>
              <a:defRPr/>
            </a:pPr>
            <a:r>
              <a:rPr lang="en-US" dirty="0" smtClean="0">
                <a:solidFill>
                  <a:srgbClr val="00007E"/>
                </a:solidFill>
                <a:effectLst/>
                <a:latin typeface="Times New Roman" pitchFamily="18" charset="0"/>
                <a:cs typeface="Times New Roman" pitchFamily="18" charset="0"/>
              </a:rPr>
              <a:t>Building block for hydrology &amp; hydraulic study</a:t>
            </a:r>
          </a:p>
          <a:p>
            <a:pPr>
              <a:buClr>
                <a:srgbClr val="00007E"/>
              </a:buClr>
              <a:defRPr/>
            </a:pPr>
            <a:r>
              <a:rPr lang="en-US" dirty="0" smtClean="0">
                <a:solidFill>
                  <a:srgbClr val="00007E"/>
                </a:solidFill>
                <a:effectLst/>
                <a:latin typeface="Times New Roman" pitchFamily="18" charset="0"/>
                <a:cs typeface="Times New Roman" pitchFamily="18" charset="0"/>
              </a:rPr>
              <a:t>Source - Existing topographic data from each county</a:t>
            </a:r>
          </a:p>
          <a:p>
            <a:pPr>
              <a:buClr>
                <a:srgbClr val="00007E"/>
              </a:buClr>
              <a:defRPr/>
            </a:pPr>
            <a:r>
              <a:rPr lang="en-US" dirty="0" smtClean="0">
                <a:solidFill>
                  <a:srgbClr val="00007E"/>
                </a:solidFill>
                <a:effectLst/>
                <a:latin typeface="Times New Roman" pitchFamily="18" charset="0"/>
                <a:cs typeface="Times New Roman" pitchFamily="18" charset="0"/>
              </a:rPr>
              <a:t>New LiDAR data</a:t>
            </a:r>
          </a:p>
          <a:p>
            <a:pPr>
              <a:buFont typeface="Monotype Sorts" pitchFamily="2" charset="2"/>
              <a:buNone/>
              <a:defRPr/>
            </a:pPr>
            <a:endParaRPr lang="en-US" dirty="0" smtClean="0"/>
          </a:p>
        </p:txBody>
      </p:sp>
      <p:sp>
        <p:nvSpPr>
          <p:cNvPr id="39938" name="Slide Number Placeholder 5"/>
          <p:cNvSpPr>
            <a:spLocks noGrp="1"/>
          </p:cNvSpPr>
          <p:nvPr>
            <p:ph type="sldNum" sz="quarter" idx="12"/>
          </p:nvPr>
        </p:nvSpPr>
        <p:spPr>
          <a:noFill/>
        </p:spPr>
        <p:txBody>
          <a:bodyPr/>
          <a:lstStyle/>
          <a:p>
            <a:fld id="{ED936C38-8AB7-4BF5-9AEE-E7BBAFDD8778}" type="slidenum">
              <a:rPr lang="en-US" smtClean="0"/>
              <a:pPr/>
              <a:t>24</a:t>
            </a:fld>
            <a:endParaRPr lang="en-US" dirty="0" smtClean="0"/>
          </a:p>
        </p:txBody>
      </p:sp>
      <p:pic>
        <p:nvPicPr>
          <p:cNvPr id="39941" name="Picture 4" descr="08ac_tin">
            <a:hlinkClick r:id="rId3" action="ppaction://hlinkfile" tooltip="Open Tutorial"/>
          </p:cNvPr>
          <p:cNvPicPr>
            <a:picLocks noChangeAspect="1" noChangeArrowheads="1"/>
          </p:cNvPicPr>
          <p:nvPr/>
        </p:nvPicPr>
        <p:blipFill>
          <a:blip r:embed="rId4" cstate="print"/>
          <a:srcRect l="2556" t="22354" r="3690" b="4167"/>
          <a:stretch>
            <a:fillRect/>
          </a:stretch>
        </p:blipFill>
        <p:spPr bwMode="auto">
          <a:xfrm>
            <a:off x="4724400" y="3810000"/>
            <a:ext cx="3505200" cy="2290763"/>
          </a:xfrm>
          <a:prstGeom prst="rect">
            <a:avLst/>
          </a:prstGeom>
          <a:noFill/>
          <a:ln w="9525">
            <a:noFill/>
            <a:miter lim="800000"/>
            <a:headEnd/>
            <a:tailEnd/>
          </a:ln>
        </p:spPr>
      </p:pic>
      <p:pic>
        <p:nvPicPr>
          <p:cNvPr id="39942" name="Picture 5" descr="AECOM_color_rgb.bmp"/>
          <p:cNvPicPr>
            <a:picLocks noChangeAspect="1"/>
          </p:cNvPicPr>
          <p:nvPr/>
        </p:nvPicPr>
        <p:blipFill>
          <a:blip r:embed="rId5"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p:spPr>
        <p:txBody>
          <a:bodyPr/>
          <a:lstStyle/>
          <a:p>
            <a:fld id="{04784D7C-D873-4635-91C7-5FF30E80A2CA}" type="slidenum">
              <a:rPr lang="en-US" smtClean="0">
                <a:latin typeface="Times New Roman" pitchFamily="18" charset="0"/>
              </a:rPr>
              <a:pPr/>
              <a:t>25</a:t>
            </a:fld>
            <a:endParaRPr lang="en-US" dirty="0" smtClean="0">
              <a:latin typeface="Times New Roman" pitchFamily="18" charset="0"/>
            </a:endParaRPr>
          </a:p>
        </p:txBody>
      </p:sp>
      <p:sp>
        <p:nvSpPr>
          <p:cNvPr id="41987" name="Rectangle 2"/>
          <p:cNvSpPr>
            <a:spLocks noGrp="1" noChangeArrowheads="1"/>
          </p:cNvSpPr>
          <p:nvPr>
            <p:ph type="title"/>
          </p:nvPr>
        </p:nvSpPr>
        <p:spPr>
          <a:xfrm>
            <a:off x="0" y="1752600"/>
            <a:ext cx="9144000" cy="609600"/>
          </a:xfrm>
        </p:spPr>
        <p:txBody>
          <a:bodyPr/>
          <a:lstStyle/>
          <a:p>
            <a:r>
              <a:rPr lang="en-US" sz="2400" dirty="0" smtClean="0">
                <a:solidFill>
                  <a:schemeClr val="bg2"/>
                </a:solidFill>
                <a:effectLst/>
                <a:cs typeface="Times New Roman" pitchFamily="18" charset="0"/>
              </a:rPr>
              <a:t>WISE Terrain Analyst:  DTM to TIN to DEM</a:t>
            </a:r>
          </a:p>
        </p:txBody>
      </p:sp>
      <p:pic>
        <p:nvPicPr>
          <p:cNvPr id="41989" name="Picture 8" descr="BDS.jpg"/>
          <p:cNvPicPr>
            <a:picLocks noChangeAspect="1"/>
          </p:cNvPicPr>
          <p:nvPr/>
        </p:nvPicPr>
        <p:blipFill>
          <a:blip r:embed="rId3" cstate="print"/>
          <a:srcRect/>
          <a:stretch>
            <a:fillRect/>
          </a:stretch>
        </p:blipFill>
        <p:spPr bwMode="auto">
          <a:xfrm>
            <a:off x="-9525" y="2392363"/>
            <a:ext cx="3209925" cy="2560637"/>
          </a:xfrm>
          <a:prstGeom prst="rect">
            <a:avLst/>
          </a:prstGeom>
          <a:noFill/>
          <a:ln w="9525">
            <a:noFill/>
            <a:miter lim="800000"/>
            <a:headEnd/>
            <a:tailEnd/>
          </a:ln>
        </p:spPr>
      </p:pic>
      <p:pic>
        <p:nvPicPr>
          <p:cNvPr id="41990" name="Picture 6" descr="TIN.jpg"/>
          <p:cNvPicPr>
            <a:picLocks noChangeAspect="1"/>
          </p:cNvPicPr>
          <p:nvPr/>
        </p:nvPicPr>
        <p:blipFill>
          <a:blip r:embed="rId4" cstate="print"/>
          <a:srcRect/>
          <a:stretch>
            <a:fillRect/>
          </a:stretch>
        </p:blipFill>
        <p:spPr bwMode="auto">
          <a:xfrm>
            <a:off x="3133725" y="2925763"/>
            <a:ext cx="3038475" cy="2560637"/>
          </a:xfrm>
          <a:prstGeom prst="rect">
            <a:avLst/>
          </a:prstGeom>
          <a:noFill/>
          <a:ln w="9525">
            <a:noFill/>
            <a:miter lim="800000"/>
            <a:headEnd/>
            <a:tailEnd/>
          </a:ln>
        </p:spPr>
      </p:pic>
      <p:pic>
        <p:nvPicPr>
          <p:cNvPr id="41991" name="Picture 7" descr="GRD.jpg"/>
          <p:cNvPicPr>
            <a:picLocks noChangeAspect="1"/>
          </p:cNvPicPr>
          <p:nvPr/>
        </p:nvPicPr>
        <p:blipFill>
          <a:blip r:embed="rId5" cstate="print"/>
          <a:srcRect/>
          <a:stretch>
            <a:fillRect/>
          </a:stretch>
        </p:blipFill>
        <p:spPr bwMode="auto">
          <a:xfrm>
            <a:off x="6105525" y="3459163"/>
            <a:ext cx="3038475" cy="2560637"/>
          </a:xfrm>
          <a:prstGeom prst="rect">
            <a:avLst/>
          </a:prstGeom>
          <a:noFill/>
          <a:ln w="9525">
            <a:noFill/>
            <a:miter lim="800000"/>
            <a:headEnd/>
            <a:tailEnd/>
          </a:ln>
        </p:spPr>
      </p:pic>
      <p:pic>
        <p:nvPicPr>
          <p:cNvPr id="8" name="Picture 4" descr="AECOM_color_rgb.bmp"/>
          <p:cNvPicPr>
            <a:picLocks noChangeAspect="1"/>
          </p:cNvPicPr>
          <p:nvPr/>
        </p:nvPicPr>
        <p:blipFill>
          <a:blip r:embed="rId6" cstate="print"/>
          <a:srcRect/>
          <a:stretch>
            <a:fillRect/>
          </a:stretch>
        </p:blipFill>
        <p:spPr bwMode="auto">
          <a:xfrm>
            <a:off x="7096125" y="6126163"/>
            <a:ext cx="2047875" cy="731837"/>
          </a:xfrm>
          <a:prstGeom prst="rect">
            <a:avLst/>
          </a:prstGeom>
          <a:noFill/>
          <a:ln w="9525">
            <a:noFill/>
            <a:miter lim="800000"/>
            <a:headEnd/>
            <a:tailEnd/>
          </a:ln>
        </p:spPr>
      </p:pic>
      <p:sp>
        <p:nvSpPr>
          <p:cNvPr id="10" name="Rectangle 9"/>
          <p:cNvSpPr/>
          <p:nvPr/>
        </p:nvSpPr>
        <p:spPr>
          <a:xfrm>
            <a:off x="3810000" y="228600"/>
            <a:ext cx="5105400" cy="769441"/>
          </a:xfrm>
          <a:prstGeom prst="rect">
            <a:avLst/>
          </a:prstGeom>
        </p:spPr>
        <p:txBody>
          <a:bodyPr wrap="square">
            <a:spAutoFit/>
          </a:bodyPr>
          <a:lstStyle/>
          <a:p>
            <a:r>
              <a:rPr lang="en-US" sz="4400" b="1" dirty="0" smtClean="0">
                <a:solidFill>
                  <a:srgbClr val="FFFF66"/>
                </a:solidFill>
                <a:latin typeface="Times New Roman" pitchFamily="18" charset="0"/>
                <a:cs typeface="Times New Roman" pitchFamily="18" charset="0"/>
              </a:rPr>
              <a:t>Terrain Data</a:t>
            </a:r>
            <a:endParaRPr lang="en-US" sz="4400" b="1" dirty="0">
              <a:solidFill>
                <a:srgbClr val="FFFF66"/>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1981200"/>
            <a:ext cx="9144000" cy="381000"/>
          </a:xfrm>
        </p:spPr>
        <p:txBody>
          <a:bodyPr/>
          <a:lstStyle/>
          <a:p>
            <a:r>
              <a:rPr lang="en-US" sz="1800" dirty="0" smtClean="0">
                <a:solidFill>
                  <a:schemeClr val="bg2"/>
                </a:solidFill>
                <a:effectLst/>
                <a:cs typeface="Times New Roman" pitchFamily="18" charset="0"/>
              </a:rPr>
              <a:t>TINs for Hydraulics: Cross Sections\Transects, Redelineation, Flood Mapping</a:t>
            </a:r>
          </a:p>
        </p:txBody>
      </p:sp>
      <p:pic>
        <p:nvPicPr>
          <p:cNvPr id="43011" name="Picture 7" descr="Profile.jpg"/>
          <p:cNvPicPr>
            <a:picLocks noChangeAspect="1"/>
          </p:cNvPicPr>
          <p:nvPr/>
        </p:nvPicPr>
        <p:blipFill>
          <a:blip r:embed="rId3" cstate="print"/>
          <a:srcRect/>
          <a:stretch>
            <a:fillRect/>
          </a:stretch>
        </p:blipFill>
        <p:spPr bwMode="auto">
          <a:xfrm>
            <a:off x="4243388" y="2514600"/>
            <a:ext cx="4214812" cy="3551238"/>
          </a:xfrm>
          <a:prstGeom prst="rect">
            <a:avLst/>
          </a:prstGeom>
          <a:noFill/>
          <a:ln w="9525">
            <a:noFill/>
            <a:miter lim="800000"/>
            <a:headEnd/>
            <a:tailEnd/>
          </a:ln>
        </p:spPr>
      </p:pic>
      <p:pic>
        <p:nvPicPr>
          <p:cNvPr id="43012" name="Picture 2"/>
          <p:cNvPicPr>
            <a:picLocks noChangeAspect="1" noChangeArrowheads="1"/>
          </p:cNvPicPr>
          <p:nvPr/>
        </p:nvPicPr>
        <p:blipFill>
          <a:blip r:embed="rId4" cstate="print"/>
          <a:srcRect l="2792" t="4672" r="2966" b="8411"/>
          <a:stretch>
            <a:fillRect/>
          </a:stretch>
        </p:blipFill>
        <p:spPr bwMode="auto">
          <a:xfrm>
            <a:off x="479425" y="2438400"/>
            <a:ext cx="4092575" cy="2819400"/>
          </a:xfrm>
          <a:prstGeom prst="rect">
            <a:avLst/>
          </a:prstGeom>
          <a:noFill/>
          <a:ln w="76200">
            <a:noFill/>
            <a:miter lim="800000"/>
            <a:headEnd/>
            <a:tailEnd/>
          </a:ln>
        </p:spPr>
      </p:pic>
      <p:pic>
        <p:nvPicPr>
          <p:cNvPr id="6" name="Picture 4" descr="AECOM_color_rgb.bmp"/>
          <p:cNvPicPr>
            <a:picLocks noChangeAspect="1"/>
          </p:cNvPicPr>
          <p:nvPr/>
        </p:nvPicPr>
        <p:blipFill>
          <a:blip r:embed="rId5" cstate="print"/>
          <a:srcRect/>
          <a:stretch>
            <a:fillRect/>
          </a:stretch>
        </p:blipFill>
        <p:spPr bwMode="auto">
          <a:xfrm>
            <a:off x="7096125" y="6126163"/>
            <a:ext cx="2047875" cy="731837"/>
          </a:xfrm>
          <a:prstGeom prst="rect">
            <a:avLst/>
          </a:prstGeom>
          <a:noFill/>
          <a:ln w="9525">
            <a:noFill/>
            <a:miter lim="800000"/>
            <a:headEnd/>
            <a:tailEnd/>
          </a:ln>
        </p:spPr>
      </p:pic>
      <p:sp>
        <p:nvSpPr>
          <p:cNvPr id="7" name="Rectangle 6"/>
          <p:cNvSpPr/>
          <p:nvPr/>
        </p:nvSpPr>
        <p:spPr>
          <a:xfrm>
            <a:off x="3581400" y="228600"/>
            <a:ext cx="4978388" cy="769441"/>
          </a:xfrm>
          <a:prstGeom prst="rect">
            <a:avLst/>
          </a:prstGeom>
        </p:spPr>
        <p:txBody>
          <a:bodyPr wrap="square">
            <a:spAutoFit/>
          </a:bodyPr>
          <a:lstStyle/>
          <a:p>
            <a:r>
              <a:rPr lang="en-US" sz="4400" b="1" dirty="0" smtClean="0">
                <a:solidFill>
                  <a:srgbClr val="FFFF66"/>
                </a:solidFill>
                <a:latin typeface="Times New Roman" pitchFamily="18" charset="0"/>
                <a:cs typeface="Times New Roman" pitchFamily="18" charset="0"/>
              </a:rPr>
              <a:t>Terrain Data</a:t>
            </a:r>
            <a:endParaRPr lang="en-US" sz="4400" b="1" dirty="0">
              <a:solidFill>
                <a:srgbClr val="FFFF66"/>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1981200"/>
            <a:ext cx="9144000" cy="381000"/>
          </a:xfrm>
        </p:spPr>
        <p:txBody>
          <a:bodyPr/>
          <a:lstStyle/>
          <a:p>
            <a:r>
              <a:rPr lang="en-US" sz="1800" dirty="0" smtClean="0">
                <a:solidFill>
                  <a:schemeClr val="bg2"/>
                </a:solidFill>
                <a:effectLst/>
                <a:cs typeface="Times New Roman" pitchFamily="18" charset="0"/>
              </a:rPr>
              <a:t>DEMs for Hydrology: Flow Vectors, Drainage Area Calculation, Basin Delineation</a:t>
            </a:r>
          </a:p>
        </p:txBody>
      </p:sp>
      <p:pic>
        <p:nvPicPr>
          <p:cNvPr id="44035" name="Picture 5" descr="Basin.jpg"/>
          <p:cNvPicPr>
            <a:picLocks noChangeAspect="1"/>
          </p:cNvPicPr>
          <p:nvPr/>
        </p:nvPicPr>
        <p:blipFill>
          <a:blip r:embed="rId3" cstate="print"/>
          <a:srcRect/>
          <a:stretch>
            <a:fillRect/>
          </a:stretch>
        </p:blipFill>
        <p:spPr bwMode="auto">
          <a:xfrm>
            <a:off x="5062538" y="2560638"/>
            <a:ext cx="3471862" cy="2925762"/>
          </a:xfrm>
          <a:prstGeom prst="rect">
            <a:avLst/>
          </a:prstGeom>
          <a:noFill/>
          <a:ln w="9525">
            <a:noFill/>
            <a:miter lim="800000"/>
            <a:headEnd/>
            <a:tailEnd/>
          </a:ln>
        </p:spPr>
      </p:pic>
      <p:pic>
        <p:nvPicPr>
          <p:cNvPr id="44036" name="Picture 6" descr="Flow_Vectors.jpg"/>
          <p:cNvPicPr>
            <a:picLocks noChangeAspect="1"/>
          </p:cNvPicPr>
          <p:nvPr/>
        </p:nvPicPr>
        <p:blipFill>
          <a:blip r:embed="rId4" cstate="print"/>
          <a:srcRect/>
          <a:stretch>
            <a:fillRect/>
          </a:stretch>
        </p:blipFill>
        <p:spPr bwMode="auto">
          <a:xfrm>
            <a:off x="1447800" y="2560638"/>
            <a:ext cx="3471863" cy="2925762"/>
          </a:xfrm>
          <a:prstGeom prst="rect">
            <a:avLst/>
          </a:prstGeom>
          <a:noFill/>
          <a:ln w="9525">
            <a:noFill/>
            <a:miter lim="800000"/>
            <a:headEnd/>
            <a:tailEnd/>
          </a:ln>
        </p:spPr>
      </p:pic>
      <p:pic>
        <p:nvPicPr>
          <p:cNvPr id="6" name="Picture 4" descr="AECOM_color_rgb.bmp"/>
          <p:cNvPicPr>
            <a:picLocks noChangeAspect="1"/>
          </p:cNvPicPr>
          <p:nvPr/>
        </p:nvPicPr>
        <p:blipFill>
          <a:blip r:embed="rId5" cstate="print"/>
          <a:srcRect/>
          <a:stretch>
            <a:fillRect/>
          </a:stretch>
        </p:blipFill>
        <p:spPr bwMode="auto">
          <a:xfrm>
            <a:off x="7096125" y="6126163"/>
            <a:ext cx="2047875" cy="731837"/>
          </a:xfrm>
          <a:prstGeom prst="rect">
            <a:avLst/>
          </a:prstGeom>
          <a:noFill/>
          <a:ln w="9525">
            <a:noFill/>
            <a:miter lim="800000"/>
            <a:headEnd/>
            <a:tailEnd/>
          </a:ln>
        </p:spPr>
      </p:pic>
      <p:pic>
        <p:nvPicPr>
          <p:cNvPr id="7" name="Picture 4" descr="AECOM_color_rgb.bmp"/>
          <p:cNvPicPr>
            <a:picLocks noChangeAspect="1"/>
          </p:cNvPicPr>
          <p:nvPr/>
        </p:nvPicPr>
        <p:blipFill>
          <a:blip r:embed="rId5" cstate="print"/>
          <a:srcRect/>
          <a:stretch>
            <a:fillRect/>
          </a:stretch>
        </p:blipFill>
        <p:spPr bwMode="auto">
          <a:xfrm>
            <a:off x="7096125" y="6126163"/>
            <a:ext cx="2047875" cy="731837"/>
          </a:xfrm>
          <a:prstGeom prst="rect">
            <a:avLst/>
          </a:prstGeom>
          <a:noFill/>
          <a:ln w="9525">
            <a:noFill/>
            <a:miter lim="800000"/>
            <a:headEnd/>
            <a:tailEnd/>
          </a:ln>
        </p:spPr>
      </p:pic>
      <p:sp>
        <p:nvSpPr>
          <p:cNvPr id="8" name="Rectangle 7"/>
          <p:cNvSpPr/>
          <p:nvPr/>
        </p:nvSpPr>
        <p:spPr>
          <a:xfrm>
            <a:off x="3962400" y="228600"/>
            <a:ext cx="4419600" cy="769441"/>
          </a:xfrm>
          <a:prstGeom prst="rect">
            <a:avLst/>
          </a:prstGeom>
        </p:spPr>
        <p:txBody>
          <a:bodyPr wrap="square">
            <a:spAutoFit/>
          </a:bodyPr>
          <a:lstStyle/>
          <a:p>
            <a:r>
              <a:rPr lang="en-US" sz="4400" b="1" dirty="0" smtClean="0">
                <a:solidFill>
                  <a:srgbClr val="FFFF66"/>
                </a:solidFill>
                <a:latin typeface="Times New Roman" pitchFamily="18" charset="0"/>
                <a:cs typeface="Times New Roman" pitchFamily="18" charset="0"/>
              </a:rPr>
              <a:t>Terrain Data</a:t>
            </a:r>
            <a:endParaRPr lang="en-US" sz="4400" b="1" dirty="0">
              <a:solidFill>
                <a:srgbClr val="FFFF66"/>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3581400" y="0"/>
            <a:ext cx="5334000" cy="990600"/>
          </a:xfrm>
        </p:spPr>
        <p:txBody>
          <a:bodyPr/>
          <a:lstStyle/>
          <a:p>
            <a:pPr>
              <a:defRPr/>
            </a:pPr>
            <a:r>
              <a:rPr lang="en-US" dirty="0" smtClean="0">
                <a:latin typeface="Times New Roman" pitchFamily="18" charset="0"/>
                <a:cs typeface="Times New Roman" pitchFamily="18" charset="0"/>
              </a:rPr>
              <a:t>Study Methods</a:t>
            </a:r>
          </a:p>
        </p:txBody>
      </p:sp>
      <p:sp>
        <p:nvSpPr>
          <p:cNvPr id="40964" name="Rectangle 3"/>
          <p:cNvSpPr>
            <a:spLocks noGrp="1" noChangeArrowheads="1"/>
          </p:cNvSpPr>
          <p:nvPr>
            <p:ph idx="1"/>
          </p:nvPr>
        </p:nvSpPr>
        <p:spPr>
          <a:xfrm>
            <a:off x="457200" y="1905000"/>
            <a:ext cx="8229600" cy="4419600"/>
          </a:xfrm>
        </p:spPr>
        <p:txBody>
          <a:bodyPr/>
          <a:lstStyle/>
          <a:p>
            <a:pPr>
              <a:spcAft>
                <a:spcPct val="15000"/>
              </a:spcAft>
              <a:buClr>
                <a:srgbClr val="00007E"/>
              </a:buClr>
              <a:buSzPct val="100000"/>
              <a:buNone/>
            </a:pPr>
            <a:r>
              <a:rPr lang="en-US" sz="4000" dirty="0" smtClean="0">
                <a:solidFill>
                  <a:srgbClr val="00007E"/>
                </a:solidFill>
                <a:effectLst/>
                <a:latin typeface="Times New Roman" charset="0"/>
                <a:cs typeface="Times New Roman" charset="0"/>
              </a:rPr>
              <a:t>Methods for Updated Mapping</a:t>
            </a:r>
          </a:p>
          <a:p>
            <a:pPr lvl="1">
              <a:spcAft>
                <a:spcPct val="15000"/>
              </a:spcAft>
              <a:buClr>
                <a:srgbClr val="00007E"/>
              </a:buClr>
              <a:buFont typeface="Wingdings" pitchFamily="2" charset="2"/>
              <a:buChar char="§"/>
            </a:pPr>
            <a:r>
              <a:rPr lang="en-US" dirty="0" smtClean="0">
                <a:solidFill>
                  <a:srgbClr val="00007E"/>
                </a:solidFill>
                <a:effectLst/>
                <a:latin typeface="Times New Roman" charset="0"/>
                <a:cs typeface="Times New Roman" charset="0"/>
              </a:rPr>
              <a:t>Riverine Detailed Study</a:t>
            </a:r>
          </a:p>
          <a:p>
            <a:pPr lvl="1">
              <a:spcAft>
                <a:spcPct val="15000"/>
              </a:spcAft>
              <a:buClr>
                <a:srgbClr val="00007E"/>
              </a:buClr>
              <a:buFont typeface="Wingdings" pitchFamily="2" charset="2"/>
              <a:buChar char="§"/>
            </a:pPr>
            <a:r>
              <a:rPr lang="en-US" dirty="0" smtClean="0">
                <a:solidFill>
                  <a:srgbClr val="00007E"/>
                </a:solidFill>
                <a:effectLst/>
                <a:latin typeface="Times New Roman" charset="0"/>
                <a:cs typeface="Times New Roman" charset="0"/>
              </a:rPr>
              <a:t>Riverine Limited Detailed Study</a:t>
            </a:r>
          </a:p>
          <a:p>
            <a:pPr lvl="1">
              <a:spcAft>
                <a:spcPct val="15000"/>
              </a:spcAft>
              <a:buClr>
                <a:srgbClr val="00007E"/>
              </a:buClr>
              <a:buFont typeface="Wingdings" pitchFamily="2" charset="2"/>
              <a:buChar char="§"/>
            </a:pPr>
            <a:r>
              <a:rPr lang="en-US" dirty="0" smtClean="0">
                <a:solidFill>
                  <a:srgbClr val="00007E"/>
                </a:solidFill>
                <a:effectLst/>
                <a:latin typeface="Times New Roman" charset="0"/>
                <a:cs typeface="Times New Roman" charset="0"/>
              </a:rPr>
              <a:t>Approximate Study</a:t>
            </a:r>
          </a:p>
          <a:p>
            <a:pPr lvl="1">
              <a:spcAft>
                <a:spcPct val="15000"/>
              </a:spcAft>
              <a:buClr>
                <a:srgbClr val="00007E"/>
              </a:buClr>
              <a:buFont typeface="Wingdings" pitchFamily="2" charset="2"/>
              <a:buChar char="§"/>
            </a:pPr>
            <a:r>
              <a:rPr lang="en-US" dirty="0" smtClean="0">
                <a:solidFill>
                  <a:srgbClr val="00007E"/>
                </a:solidFill>
                <a:effectLst/>
                <a:latin typeface="Times New Roman" charset="0"/>
                <a:cs typeface="Times New Roman" charset="0"/>
              </a:rPr>
              <a:t>Coastal Study </a:t>
            </a:r>
          </a:p>
          <a:p>
            <a:pPr lvl="1">
              <a:spcAft>
                <a:spcPct val="15000"/>
              </a:spcAft>
              <a:buClr>
                <a:srgbClr val="00007E"/>
              </a:buClr>
              <a:buFont typeface="Wingdings" pitchFamily="2" charset="2"/>
              <a:buChar char="§"/>
            </a:pPr>
            <a:r>
              <a:rPr lang="en-US" dirty="0" smtClean="0">
                <a:solidFill>
                  <a:srgbClr val="00007E"/>
                </a:solidFill>
                <a:effectLst/>
                <a:latin typeface="Times New Roman" charset="0"/>
                <a:cs typeface="Times New Roman" charset="0"/>
              </a:rPr>
              <a:t>Redelineation (FEMA Studies and Others) </a:t>
            </a:r>
          </a:p>
        </p:txBody>
      </p:sp>
      <p:sp>
        <p:nvSpPr>
          <p:cNvPr id="40962" name="Slide Number Placeholder 5"/>
          <p:cNvSpPr>
            <a:spLocks noGrp="1"/>
          </p:cNvSpPr>
          <p:nvPr>
            <p:ph type="sldNum" sz="quarter" idx="12"/>
          </p:nvPr>
        </p:nvSpPr>
        <p:spPr>
          <a:noFill/>
        </p:spPr>
        <p:txBody>
          <a:bodyPr/>
          <a:lstStyle/>
          <a:p>
            <a:fld id="{B292D28D-DA4D-4ECD-84E2-AAD22A89134B}" type="slidenum">
              <a:rPr lang="en-US" smtClean="0"/>
              <a:pPr/>
              <a:t>28</a:t>
            </a:fld>
            <a:endParaRPr lang="en-US" dirty="0" smtClean="0"/>
          </a:p>
        </p:txBody>
      </p:sp>
      <p:pic>
        <p:nvPicPr>
          <p:cNvPr id="40965"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3657600" y="0"/>
            <a:ext cx="5105400" cy="990600"/>
          </a:xfrm>
        </p:spPr>
        <p:txBody>
          <a:bodyPr/>
          <a:lstStyle/>
          <a:p>
            <a:pPr>
              <a:defRPr/>
            </a:pPr>
            <a:r>
              <a:rPr lang="en-US" dirty="0" smtClean="0">
                <a:latin typeface="Times New Roman" pitchFamily="18" charset="0"/>
                <a:cs typeface="Times New Roman" pitchFamily="18" charset="0"/>
              </a:rPr>
              <a:t>Detailed Study</a:t>
            </a:r>
          </a:p>
        </p:txBody>
      </p:sp>
      <p:pic>
        <p:nvPicPr>
          <p:cNvPr id="41989" name="Picture 5"/>
          <p:cNvPicPr>
            <a:picLocks noGrp="1" noChangeAspect="1" noChangeArrowheads="1"/>
          </p:cNvPicPr>
          <p:nvPr>
            <p:ph sz="half" idx="1"/>
          </p:nvPr>
        </p:nvPicPr>
        <p:blipFill>
          <a:blip r:embed="rId3" cstate="print"/>
          <a:srcRect l="18518" t="9877" r="19753" b="7819"/>
          <a:stretch>
            <a:fillRect/>
          </a:stretch>
        </p:blipFill>
        <p:spPr>
          <a:xfrm>
            <a:off x="304800" y="1981200"/>
            <a:ext cx="3276600" cy="3276600"/>
          </a:xfrm>
          <a:noFill/>
        </p:spPr>
      </p:pic>
      <p:sp>
        <p:nvSpPr>
          <p:cNvPr id="192516" name="Rectangle 4"/>
          <p:cNvSpPr>
            <a:spLocks noGrp="1" noChangeArrowheads="1"/>
          </p:cNvSpPr>
          <p:nvPr>
            <p:ph sz="half" idx="2"/>
          </p:nvPr>
        </p:nvSpPr>
        <p:spPr>
          <a:xfrm>
            <a:off x="4114800" y="1981200"/>
            <a:ext cx="4800600" cy="4572000"/>
          </a:xfrm>
        </p:spPr>
        <p:txBody>
          <a:bodyPr/>
          <a:lstStyle/>
          <a:p>
            <a:pPr>
              <a:lnSpc>
                <a:spcPct val="80000"/>
              </a:lnSpc>
              <a:buClr>
                <a:srgbClr val="00007E"/>
              </a:buClr>
              <a:defRPr/>
            </a:pPr>
            <a:r>
              <a:rPr lang="en-US" sz="2400" dirty="0" smtClean="0">
                <a:solidFill>
                  <a:srgbClr val="00007E"/>
                </a:solidFill>
                <a:effectLst/>
                <a:latin typeface="Times New Roman" pitchFamily="18" charset="0"/>
                <a:cs typeface="Times New Roman" pitchFamily="18" charset="0"/>
              </a:rPr>
              <a:t>Traditional Detail Study</a:t>
            </a:r>
          </a:p>
          <a:p>
            <a:pPr>
              <a:lnSpc>
                <a:spcPct val="80000"/>
              </a:lnSpc>
              <a:buClr>
                <a:srgbClr val="00007E"/>
              </a:buClr>
              <a:defRPr/>
            </a:pPr>
            <a:r>
              <a:rPr lang="en-US" sz="2400" dirty="0" smtClean="0">
                <a:solidFill>
                  <a:srgbClr val="00007E"/>
                </a:solidFill>
                <a:effectLst/>
                <a:latin typeface="Times New Roman" pitchFamily="18" charset="0"/>
                <a:cs typeface="Times New Roman" pitchFamily="18" charset="0"/>
              </a:rPr>
              <a:t>Sections Field Surveyed</a:t>
            </a:r>
          </a:p>
          <a:p>
            <a:pPr lvl="1">
              <a:lnSpc>
                <a:spcPct val="80000"/>
              </a:lnSpc>
              <a:buClr>
                <a:srgbClr val="00007E"/>
              </a:buClr>
              <a:defRPr/>
            </a:pPr>
            <a:r>
              <a:rPr lang="en-US" sz="2000" dirty="0" smtClean="0">
                <a:solidFill>
                  <a:srgbClr val="00007E"/>
                </a:solidFill>
                <a:effectLst/>
                <a:latin typeface="Times New Roman" pitchFamily="18" charset="0"/>
                <a:cs typeface="Times New Roman" pitchFamily="18" charset="0"/>
              </a:rPr>
              <a:t>Elevation Reference Marks</a:t>
            </a:r>
          </a:p>
          <a:p>
            <a:pPr lvl="1">
              <a:lnSpc>
                <a:spcPct val="80000"/>
              </a:lnSpc>
              <a:buClr>
                <a:srgbClr val="00007E"/>
              </a:buClr>
              <a:defRPr/>
            </a:pPr>
            <a:r>
              <a:rPr lang="en-US" sz="2000" dirty="0" smtClean="0">
                <a:solidFill>
                  <a:srgbClr val="00007E"/>
                </a:solidFill>
                <a:effectLst/>
                <a:latin typeface="Times New Roman" pitchFamily="18" charset="0"/>
                <a:cs typeface="Times New Roman" pitchFamily="18" charset="0"/>
              </a:rPr>
              <a:t>Cross Sections</a:t>
            </a:r>
          </a:p>
          <a:p>
            <a:pPr lvl="1">
              <a:lnSpc>
                <a:spcPct val="80000"/>
              </a:lnSpc>
              <a:buClr>
                <a:srgbClr val="00007E"/>
              </a:buClr>
              <a:defRPr/>
            </a:pPr>
            <a:r>
              <a:rPr lang="en-US" sz="2000" dirty="0" smtClean="0">
                <a:solidFill>
                  <a:srgbClr val="00007E"/>
                </a:solidFill>
                <a:effectLst/>
                <a:latin typeface="Times New Roman" pitchFamily="18" charset="0"/>
                <a:cs typeface="Times New Roman" pitchFamily="18" charset="0"/>
              </a:rPr>
              <a:t>Historic Interviews</a:t>
            </a:r>
          </a:p>
          <a:p>
            <a:pPr lvl="1">
              <a:lnSpc>
                <a:spcPct val="80000"/>
              </a:lnSpc>
              <a:buClr>
                <a:srgbClr val="00007E"/>
              </a:buClr>
              <a:defRPr/>
            </a:pPr>
            <a:r>
              <a:rPr lang="en-US" sz="2000" dirty="0" smtClean="0">
                <a:solidFill>
                  <a:srgbClr val="00007E"/>
                </a:solidFill>
                <a:effectLst/>
                <a:latin typeface="Times New Roman" pitchFamily="18" charset="0"/>
                <a:cs typeface="Times New Roman" pitchFamily="18" charset="0"/>
              </a:rPr>
              <a:t>All bridge and culvert crossings</a:t>
            </a:r>
          </a:p>
          <a:p>
            <a:pPr>
              <a:lnSpc>
                <a:spcPct val="80000"/>
              </a:lnSpc>
              <a:buClr>
                <a:srgbClr val="00007E"/>
              </a:buClr>
              <a:defRPr/>
            </a:pPr>
            <a:r>
              <a:rPr lang="en-US" sz="2400" dirty="0" smtClean="0">
                <a:solidFill>
                  <a:srgbClr val="00007E"/>
                </a:solidFill>
                <a:effectLst/>
                <a:latin typeface="Times New Roman" pitchFamily="18" charset="0"/>
                <a:cs typeface="Times New Roman" pitchFamily="18" charset="0"/>
              </a:rPr>
              <a:t>All Hydraulic Structures Surveyed</a:t>
            </a:r>
          </a:p>
          <a:p>
            <a:pPr>
              <a:lnSpc>
                <a:spcPct val="80000"/>
              </a:lnSpc>
              <a:buClr>
                <a:srgbClr val="00007E"/>
              </a:buClr>
              <a:defRPr/>
            </a:pPr>
            <a:r>
              <a:rPr lang="en-US" sz="2400" dirty="0" smtClean="0">
                <a:solidFill>
                  <a:srgbClr val="00007E"/>
                </a:solidFill>
                <a:effectLst/>
                <a:latin typeface="Times New Roman" pitchFamily="18" charset="0"/>
                <a:cs typeface="Times New Roman" pitchFamily="18" charset="0"/>
              </a:rPr>
              <a:t>Detailed Hydrologic Analysis </a:t>
            </a:r>
          </a:p>
          <a:p>
            <a:pPr>
              <a:lnSpc>
                <a:spcPct val="80000"/>
              </a:lnSpc>
              <a:buClr>
                <a:srgbClr val="00007E"/>
              </a:buClr>
              <a:defRPr/>
            </a:pPr>
            <a:r>
              <a:rPr lang="en-US" sz="2400" dirty="0" smtClean="0">
                <a:solidFill>
                  <a:srgbClr val="00007E"/>
                </a:solidFill>
                <a:effectLst/>
                <a:latin typeface="Times New Roman" pitchFamily="18" charset="0"/>
                <a:cs typeface="Times New Roman" pitchFamily="18" charset="0"/>
              </a:rPr>
              <a:t>Extensive Model Calibration </a:t>
            </a:r>
          </a:p>
          <a:p>
            <a:pPr>
              <a:lnSpc>
                <a:spcPct val="80000"/>
              </a:lnSpc>
              <a:buClr>
                <a:srgbClr val="00007E"/>
              </a:buClr>
              <a:defRPr/>
            </a:pPr>
            <a:r>
              <a:rPr lang="en-US" sz="2400" dirty="0" smtClean="0">
                <a:solidFill>
                  <a:srgbClr val="00007E"/>
                </a:solidFill>
                <a:effectLst/>
                <a:latin typeface="Times New Roman" pitchFamily="18" charset="0"/>
                <a:cs typeface="Times New Roman" pitchFamily="18" charset="0"/>
              </a:rPr>
              <a:t>Traditional Mapping</a:t>
            </a:r>
          </a:p>
          <a:p>
            <a:pPr lvl="1">
              <a:lnSpc>
                <a:spcPct val="90000"/>
              </a:lnSpc>
              <a:buClr>
                <a:srgbClr val="00007E"/>
              </a:buClr>
              <a:defRPr/>
            </a:pPr>
            <a:r>
              <a:rPr lang="en-US" sz="2000" dirty="0" smtClean="0">
                <a:solidFill>
                  <a:srgbClr val="00007E"/>
                </a:solidFill>
                <a:effectLst/>
                <a:latin typeface="Times New Roman" pitchFamily="18" charset="0"/>
                <a:cs typeface="Times New Roman" pitchFamily="18" charset="0"/>
              </a:rPr>
              <a:t>Floodways</a:t>
            </a:r>
          </a:p>
          <a:p>
            <a:pPr lvl="1">
              <a:lnSpc>
                <a:spcPct val="90000"/>
              </a:lnSpc>
              <a:buClr>
                <a:srgbClr val="00007E"/>
              </a:buClr>
              <a:defRPr/>
            </a:pPr>
            <a:r>
              <a:rPr lang="en-US" sz="2000" dirty="0" smtClean="0">
                <a:solidFill>
                  <a:srgbClr val="00007E"/>
                </a:solidFill>
                <a:effectLst/>
                <a:latin typeface="Times New Roman" pitchFamily="18" charset="0"/>
                <a:cs typeface="Times New Roman" pitchFamily="18" charset="0"/>
              </a:rPr>
              <a:t>Floodway Data Table</a:t>
            </a:r>
          </a:p>
          <a:p>
            <a:pPr lvl="1">
              <a:lnSpc>
                <a:spcPct val="90000"/>
              </a:lnSpc>
              <a:buClr>
                <a:srgbClr val="00007E"/>
              </a:buClr>
              <a:defRPr/>
            </a:pPr>
            <a:r>
              <a:rPr lang="en-US" sz="2000" dirty="0" smtClean="0">
                <a:solidFill>
                  <a:srgbClr val="00007E"/>
                </a:solidFill>
                <a:effectLst/>
                <a:latin typeface="Times New Roman" pitchFamily="18" charset="0"/>
                <a:cs typeface="Times New Roman" pitchFamily="18" charset="0"/>
              </a:rPr>
              <a:t>Flood Profile</a:t>
            </a:r>
          </a:p>
          <a:p>
            <a:pPr lvl="1">
              <a:lnSpc>
                <a:spcPct val="90000"/>
              </a:lnSpc>
              <a:buFontTx/>
              <a:buNone/>
              <a:defRPr/>
            </a:pPr>
            <a:endParaRPr lang="en-US" sz="2000" dirty="0" smtClean="0"/>
          </a:p>
        </p:txBody>
      </p:sp>
      <p:sp>
        <p:nvSpPr>
          <p:cNvPr id="41986" name="Slide Number Placeholder 6"/>
          <p:cNvSpPr>
            <a:spLocks noGrp="1"/>
          </p:cNvSpPr>
          <p:nvPr>
            <p:ph type="sldNum" sz="quarter" idx="12"/>
          </p:nvPr>
        </p:nvSpPr>
        <p:spPr>
          <a:noFill/>
        </p:spPr>
        <p:txBody>
          <a:bodyPr/>
          <a:lstStyle/>
          <a:p>
            <a:fld id="{F4F20C78-5D1A-4246-95A4-C2AEA143626E}" type="slidenum">
              <a:rPr lang="en-US" smtClean="0"/>
              <a:pPr/>
              <a:t>29</a:t>
            </a:fld>
            <a:endParaRPr lang="en-US" dirty="0" smtClean="0"/>
          </a:p>
        </p:txBody>
      </p:sp>
      <p:pic>
        <p:nvPicPr>
          <p:cNvPr id="41990" name="Picture 5" descr="AECOM_color_rgb.bmp"/>
          <p:cNvPicPr>
            <a:picLocks noChangeAspect="1"/>
          </p:cNvPicPr>
          <p:nvPr/>
        </p:nvPicPr>
        <p:blipFill>
          <a:blip r:embed="rId4"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3657600" y="228600"/>
            <a:ext cx="5486400" cy="990600"/>
          </a:xfrm>
        </p:spPr>
        <p:txBody>
          <a:bodyPr/>
          <a:lstStyle/>
          <a:p>
            <a:pPr>
              <a:defRPr/>
            </a:pPr>
            <a:r>
              <a:rPr lang="en-US" sz="4000" dirty="0" smtClean="0">
                <a:latin typeface="Times New Roman" pitchFamily="18" charset="0"/>
                <a:cs typeface="Times New Roman" pitchFamily="18" charset="0"/>
              </a:rPr>
              <a:t>Riverine Modeling Approach</a:t>
            </a:r>
          </a:p>
        </p:txBody>
      </p:sp>
      <p:sp>
        <p:nvSpPr>
          <p:cNvPr id="43010" name="Slide Number Placeholder 4"/>
          <p:cNvSpPr>
            <a:spLocks noGrp="1"/>
          </p:cNvSpPr>
          <p:nvPr>
            <p:ph type="sldNum" sz="quarter" idx="12"/>
          </p:nvPr>
        </p:nvSpPr>
        <p:spPr>
          <a:noFill/>
        </p:spPr>
        <p:txBody>
          <a:bodyPr/>
          <a:lstStyle/>
          <a:p>
            <a:fld id="{E0FBF48B-E794-4782-8C58-0AC11CAA1350}" type="slidenum">
              <a:rPr lang="en-US" smtClean="0"/>
              <a:pPr/>
              <a:t>30</a:t>
            </a:fld>
            <a:endParaRPr lang="en-US" dirty="0" smtClean="0"/>
          </a:p>
        </p:txBody>
      </p:sp>
      <p:sp>
        <p:nvSpPr>
          <p:cNvPr id="92163" name="AutoShape 3"/>
          <p:cNvSpPr>
            <a:spLocks noChangeArrowheads="1"/>
          </p:cNvSpPr>
          <p:nvPr/>
        </p:nvSpPr>
        <p:spPr bwMode="auto">
          <a:xfrm>
            <a:off x="3352800" y="4953000"/>
            <a:ext cx="2590800" cy="838200"/>
          </a:xfrm>
          <a:prstGeom prst="flowChartAlternateProcess">
            <a:avLst/>
          </a:prstGeom>
          <a:solidFill>
            <a:srgbClr val="FFFF00"/>
          </a:solidFill>
          <a:ln w="9525">
            <a:solidFill>
              <a:schemeClr val="tx1"/>
            </a:solidFill>
            <a:miter lim="800000"/>
            <a:headEnd/>
            <a:tailEnd/>
          </a:ln>
        </p:spPr>
        <p:txBody>
          <a:bodyPr wrap="none" anchor="ctr"/>
          <a:lstStyle/>
          <a:p>
            <a:pPr eaLnBrk="1" hangingPunct="1"/>
            <a:r>
              <a:rPr lang="en-US" b="1" dirty="0">
                <a:solidFill>
                  <a:srgbClr val="000000"/>
                </a:solidFill>
                <a:cs typeface="Times New Roman" charset="0"/>
              </a:rPr>
              <a:t>Detailed Study</a:t>
            </a:r>
          </a:p>
        </p:txBody>
      </p:sp>
      <p:grpSp>
        <p:nvGrpSpPr>
          <p:cNvPr id="2" name="Group 4"/>
          <p:cNvGrpSpPr>
            <a:grpSpLocks/>
          </p:cNvGrpSpPr>
          <p:nvPr/>
        </p:nvGrpSpPr>
        <p:grpSpPr bwMode="auto">
          <a:xfrm>
            <a:off x="152400" y="2057400"/>
            <a:ext cx="4495800" cy="2895600"/>
            <a:chOff x="96" y="1008"/>
            <a:chExt cx="2832" cy="1824"/>
          </a:xfrm>
        </p:grpSpPr>
        <p:sp>
          <p:nvSpPr>
            <p:cNvPr id="43020" name="AutoShape 5"/>
            <p:cNvSpPr>
              <a:spLocks noChangeArrowheads="1"/>
            </p:cNvSpPr>
            <p:nvPr/>
          </p:nvSpPr>
          <p:spPr bwMode="auto">
            <a:xfrm>
              <a:off x="240" y="1008"/>
              <a:ext cx="1584" cy="576"/>
            </a:xfrm>
            <a:prstGeom prst="flowChartAlternateProcess">
              <a:avLst/>
            </a:prstGeom>
            <a:solidFill>
              <a:srgbClr val="FFFF00"/>
            </a:solidFill>
            <a:ln w="9525">
              <a:solidFill>
                <a:srgbClr val="FFFFFF"/>
              </a:solidFill>
              <a:miter lim="800000"/>
              <a:headEnd/>
              <a:tailEnd/>
            </a:ln>
          </p:spPr>
          <p:txBody>
            <a:bodyPr wrap="none" anchor="ctr"/>
            <a:lstStyle/>
            <a:p>
              <a:pPr eaLnBrk="1" hangingPunct="1"/>
              <a:r>
                <a:rPr lang="en-US" b="1" dirty="0">
                  <a:solidFill>
                    <a:srgbClr val="000000"/>
                  </a:solidFill>
                  <a:cs typeface="Times New Roman" charset="0"/>
                </a:rPr>
                <a:t>Limited Detailed</a:t>
              </a:r>
            </a:p>
          </p:txBody>
        </p:sp>
        <p:cxnSp>
          <p:nvCxnSpPr>
            <p:cNvPr id="43021" name="AutoShape 6"/>
            <p:cNvCxnSpPr>
              <a:cxnSpLocks noChangeShapeType="1"/>
              <a:stCxn id="43020" idx="3"/>
              <a:endCxn id="92163" idx="0"/>
            </p:cNvCxnSpPr>
            <p:nvPr/>
          </p:nvCxnSpPr>
          <p:spPr bwMode="auto">
            <a:xfrm>
              <a:off x="1824" y="1296"/>
              <a:ext cx="1104" cy="1536"/>
            </a:xfrm>
            <a:prstGeom prst="bentConnector2">
              <a:avLst/>
            </a:prstGeom>
            <a:noFill/>
            <a:ln w="57150">
              <a:solidFill>
                <a:srgbClr val="FFFFFF"/>
              </a:solidFill>
              <a:miter lim="800000"/>
              <a:headEnd/>
              <a:tailEnd type="triangle" w="med" len="med"/>
            </a:ln>
          </p:spPr>
        </p:cxnSp>
        <p:sp>
          <p:nvSpPr>
            <p:cNvPr id="43022" name="Text Box 7"/>
            <p:cNvSpPr txBox="1">
              <a:spLocks noChangeArrowheads="1"/>
            </p:cNvSpPr>
            <p:nvPr/>
          </p:nvSpPr>
          <p:spPr bwMode="auto">
            <a:xfrm>
              <a:off x="96" y="1632"/>
              <a:ext cx="2544" cy="931"/>
            </a:xfrm>
            <a:prstGeom prst="rect">
              <a:avLst/>
            </a:prstGeom>
            <a:noFill/>
            <a:ln w="9525">
              <a:solidFill>
                <a:srgbClr val="00007E"/>
              </a:solidFill>
              <a:miter lim="800000"/>
              <a:headEnd/>
              <a:tailEnd/>
            </a:ln>
          </p:spPr>
          <p:txBody>
            <a:bodyPr>
              <a:spAutoFit/>
            </a:bodyPr>
            <a:lstStyle/>
            <a:p>
              <a:pPr algn="l" eaLnBrk="1" hangingPunct="1">
                <a:buFontTx/>
                <a:buChar char="•"/>
              </a:pPr>
              <a:r>
                <a:rPr lang="en-US" sz="1600" b="1" dirty="0">
                  <a:solidFill>
                    <a:srgbClr val="FFFFFF"/>
                  </a:solidFill>
                  <a:latin typeface="Arial" charset="0"/>
                </a:rPr>
                <a:t>  </a:t>
              </a:r>
              <a:r>
                <a:rPr lang="en-US" sz="1800" dirty="0">
                  <a:solidFill>
                    <a:srgbClr val="00007E"/>
                  </a:solidFill>
                  <a:cs typeface="Times New Roman" charset="0"/>
                </a:rPr>
                <a:t>Supported by H&amp;H modeling</a:t>
              </a:r>
            </a:p>
            <a:p>
              <a:pPr algn="l" eaLnBrk="1" hangingPunct="1">
                <a:buFontTx/>
                <a:buChar char="•"/>
              </a:pPr>
              <a:r>
                <a:rPr lang="en-US" sz="1800" dirty="0">
                  <a:solidFill>
                    <a:srgbClr val="00007E"/>
                  </a:solidFill>
                  <a:cs typeface="Times New Roman" charset="0"/>
                </a:rPr>
                <a:t>  Hydrology from Regression Equations</a:t>
              </a:r>
            </a:p>
            <a:p>
              <a:pPr algn="l" eaLnBrk="1" hangingPunct="1">
                <a:buFontTx/>
                <a:buChar char="•"/>
              </a:pPr>
              <a:r>
                <a:rPr lang="en-US" sz="1800" dirty="0">
                  <a:solidFill>
                    <a:srgbClr val="00007E"/>
                  </a:solidFill>
                  <a:cs typeface="Times New Roman" charset="0"/>
                </a:rPr>
                <a:t>  HEC-RAS models developed</a:t>
              </a:r>
            </a:p>
            <a:p>
              <a:pPr algn="l" eaLnBrk="1" hangingPunct="1">
                <a:buFontTx/>
                <a:buChar char="•"/>
              </a:pPr>
              <a:r>
                <a:rPr lang="en-US" sz="1800" dirty="0">
                  <a:solidFill>
                    <a:srgbClr val="00007E"/>
                  </a:solidFill>
                  <a:cs typeface="Times New Roman" charset="0"/>
                </a:rPr>
                <a:t>  Calibrated to available data</a:t>
              </a:r>
            </a:p>
            <a:p>
              <a:pPr algn="l" eaLnBrk="1" hangingPunct="1">
                <a:buFontTx/>
                <a:buChar char="•"/>
              </a:pPr>
              <a:r>
                <a:rPr lang="en-US" sz="1800" dirty="0">
                  <a:solidFill>
                    <a:srgbClr val="00007E"/>
                  </a:solidFill>
                  <a:cs typeface="Times New Roman" charset="0"/>
                </a:rPr>
                <a:t>  Floodplain mapped to Terrain data</a:t>
              </a:r>
            </a:p>
          </p:txBody>
        </p:sp>
      </p:grpSp>
      <p:grpSp>
        <p:nvGrpSpPr>
          <p:cNvPr id="3" name="Group 8"/>
          <p:cNvGrpSpPr>
            <a:grpSpLocks/>
          </p:cNvGrpSpPr>
          <p:nvPr/>
        </p:nvGrpSpPr>
        <p:grpSpPr bwMode="auto">
          <a:xfrm>
            <a:off x="4648200" y="2057400"/>
            <a:ext cx="3962400" cy="2895600"/>
            <a:chOff x="2880" y="1200"/>
            <a:chExt cx="2496" cy="1824"/>
          </a:xfrm>
        </p:grpSpPr>
        <p:sp>
          <p:nvSpPr>
            <p:cNvPr id="43018" name="AutoShape 9"/>
            <p:cNvSpPr>
              <a:spLocks noChangeArrowheads="1"/>
            </p:cNvSpPr>
            <p:nvPr/>
          </p:nvSpPr>
          <p:spPr bwMode="auto">
            <a:xfrm>
              <a:off x="3600" y="1200"/>
              <a:ext cx="1776" cy="960"/>
            </a:xfrm>
            <a:prstGeom prst="flowChartPunchedTape">
              <a:avLst/>
            </a:prstGeom>
            <a:solidFill>
              <a:srgbClr val="FFFF00"/>
            </a:solidFill>
            <a:ln w="9525">
              <a:solidFill>
                <a:srgbClr val="FFFFFF"/>
              </a:solidFill>
              <a:miter lim="800000"/>
              <a:headEnd/>
              <a:tailEnd/>
            </a:ln>
          </p:spPr>
          <p:txBody>
            <a:bodyPr wrap="none" anchor="ctr"/>
            <a:lstStyle/>
            <a:p>
              <a:pPr eaLnBrk="1" hangingPunct="1"/>
              <a:r>
                <a:rPr lang="en-US" sz="1800" b="1" dirty="0">
                  <a:solidFill>
                    <a:srgbClr val="000000"/>
                  </a:solidFill>
                  <a:cs typeface="Times New Roman" charset="0"/>
                </a:rPr>
                <a:t>Field Survey</a:t>
              </a:r>
            </a:p>
            <a:p>
              <a:pPr eaLnBrk="1" hangingPunct="1"/>
              <a:r>
                <a:rPr lang="en-US" sz="1800" b="1" dirty="0">
                  <a:solidFill>
                    <a:srgbClr val="000000"/>
                  </a:solidFill>
                  <a:cs typeface="Times New Roman" charset="0"/>
                </a:rPr>
                <a:t>Detailed Calibration</a:t>
              </a:r>
            </a:p>
            <a:p>
              <a:pPr eaLnBrk="1" hangingPunct="1"/>
              <a:r>
                <a:rPr lang="en-US" sz="1800" b="1" dirty="0">
                  <a:solidFill>
                    <a:srgbClr val="000000"/>
                  </a:solidFill>
                  <a:cs typeface="Times New Roman" charset="0"/>
                </a:rPr>
                <a:t>Floodway Mapping</a:t>
              </a:r>
            </a:p>
          </p:txBody>
        </p:sp>
        <p:cxnSp>
          <p:nvCxnSpPr>
            <p:cNvPr id="43019" name="AutoShape 10"/>
            <p:cNvCxnSpPr>
              <a:cxnSpLocks noChangeShapeType="1"/>
              <a:stCxn id="43018" idx="1"/>
              <a:endCxn id="92163" idx="0"/>
            </p:cNvCxnSpPr>
            <p:nvPr/>
          </p:nvCxnSpPr>
          <p:spPr bwMode="auto">
            <a:xfrm rot="10800000" flipV="1">
              <a:off x="2880" y="1680"/>
              <a:ext cx="720" cy="1344"/>
            </a:xfrm>
            <a:prstGeom prst="curvedConnector2">
              <a:avLst/>
            </a:prstGeom>
            <a:noFill/>
            <a:ln w="76200">
              <a:solidFill>
                <a:srgbClr val="FFFFFF"/>
              </a:solidFill>
              <a:round/>
              <a:headEnd/>
              <a:tailEnd type="triangle" w="med" len="med"/>
            </a:ln>
          </p:spPr>
        </p:cxnSp>
      </p:grpSp>
      <p:pic>
        <p:nvPicPr>
          <p:cNvPr id="43015" name="Picture 11" descr="AECOM_color_rgb.bmp"/>
          <p:cNvPicPr>
            <a:picLocks noChangeAspect="1"/>
          </p:cNvPicPr>
          <p:nvPr/>
        </p:nvPicPr>
        <p:blipFill>
          <a:blip r:embed="rId4" cstate="print"/>
          <a:srcRect/>
          <a:stretch>
            <a:fillRect/>
          </a:stretch>
        </p:blipFill>
        <p:spPr bwMode="auto">
          <a:xfrm>
            <a:off x="7096125" y="6126163"/>
            <a:ext cx="2047875" cy="731837"/>
          </a:xfrm>
          <a:prstGeom prst="rect">
            <a:avLst/>
          </a:prstGeom>
          <a:noFill/>
          <a:ln w="9525">
            <a:noFill/>
            <a:miter lim="800000"/>
            <a:headEnd/>
            <a:tailEnd/>
          </a:ln>
        </p:spPr>
      </p:pic>
      <p:cxnSp>
        <p:nvCxnSpPr>
          <p:cNvPr id="43016" name="AutoShape 6"/>
          <p:cNvCxnSpPr>
            <a:cxnSpLocks noChangeShapeType="1"/>
          </p:cNvCxnSpPr>
          <p:nvPr/>
        </p:nvCxnSpPr>
        <p:spPr bwMode="auto">
          <a:xfrm>
            <a:off x="2971800" y="2514600"/>
            <a:ext cx="1600200" cy="2362200"/>
          </a:xfrm>
          <a:prstGeom prst="bentConnector2">
            <a:avLst/>
          </a:prstGeom>
          <a:noFill/>
          <a:ln w="76200">
            <a:solidFill>
              <a:srgbClr val="0000AA"/>
            </a:solidFill>
            <a:miter lim="800000"/>
            <a:headEnd/>
            <a:tailEnd type="triangle" w="med" len="med"/>
          </a:ln>
        </p:spPr>
      </p:cxnSp>
      <p:cxnSp>
        <p:nvCxnSpPr>
          <p:cNvPr id="43017" name="AutoShape 10"/>
          <p:cNvCxnSpPr>
            <a:cxnSpLocks noChangeShapeType="1"/>
          </p:cNvCxnSpPr>
          <p:nvPr/>
        </p:nvCxnSpPr>
        <p:spPr bwMode="auto">
          <a:xfrm rot="10800000" flipV="1">
            <a:off x="4572000" y="2514600"/>
            <a:ext cx="1219200" cy="2362200"/>
          </a:xfrm>
          <a:prstGeom prst="curvedConnector2">
            <a:avLst/>
          </a:prstGeom>
          <a:noFill/>
          <a:ln w="76200">
            <a:solidFill>
              <a:srgbClr val="0000AA"/>
            </a:solidFill>
            <a:round/>
            <a:headEnd/>
            <a:tailEnd type="triangle" w="med" len="med"/>
          </a:ln>
        </p:spPr>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163"/>
                                        </p:tgtEl>
                                        <p:attrNameLst>
                                          <p:attrName>style.visibility</p:attrName>
                                        </p:attrNameLst>
                                      </p:cBhvr>
                                      <p:to>
                                        <p:strVal val="visible"/>
                                      </p:to>
                                    </p:set>
                                    <p:anim calcmode="lin" valueType="num">
                                      <p:cBhvr additive="base">
                                        <p:cTn id="19" dur="500" fill="hold"/>
                                        <p:tgtEl>
                                          <p:spTgt spid="92163"/>
                                        </p:tgtEl>
                                        <p:attrNameLst>
                                          <p:attrName>ppt_x</p:attrName>
                                        </p:attrNameLst>
                                      </p:cBhvr>
                                      <p:tavLst>
                                        <p:tav tm="0">
                                          <p:val>
                                            <p:strVal val="#ppt_x"/>
                                          </p:val>
                                        </p:tav>
                                        <p:tav tm="100000">
                                          <p:val>
                                            <p:strVal val="#ppt_x"/>
                                          </p:val>
                                        </p:tav>
                                      </p:tavLst>
                                    </p:anim>
                                    <p:anim calcmode="lin" valueType="num">
                                      <p:cBhvr additive="base">
                                        <p:cTn id="20" dur="500" fill="hold"/>
                                        <p:tgtEl>
                                          <p:spTgt spid="921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0"/>
            <a:ext cx="5486400" cy="1143000"/>
          </a:xfrm>
        </p:spPr>
        <p:txBody>
          <a:bodyPr/>
          <a:lstStyle/>
          <a:p>
            <a:r>
              <a:rPr lang="en-US" sz="4000" b="1" dirty="0" smtClean="0">
                <a:solidFill>
                  <a:srgbClr val="FFFF66"/>
                </a:solidFill>
                <a:latin typeface="Times New Roman" pitchFamily="18" charset="0"/>
                <a:cs typeface="Times New Roman" pitchFamily="18" charset="0"/>
              </a:rPr>
              <a:t>Riverine Modeling</a:t>
            </a:r>
            <a:endParaRPr lang="en-US" sz="4000" b="1" dirty="0">
              <a:solidFill>
                <a:srgbClr val="FFFF66"/>
              </a:solidFill>
            </a:endParaRPr>
          </a:p>
        </p:txBody>
      </p:sp>
      <p:sp>
        <p:nvSpPr>
          <p:cNvPr id="3" name="Content Placeholder 2"/>
          <p:cNvSpPr>
            <a:spLocks noGrp="1"/>
          </p:cNvSpPr>
          <p:nvPr>
            <p:ph idx="1"/>
          </p:nvPr>
        </p:nvSpPr>
        <p:spPr>
          <a:xfrm>
            <a:off x="1676400" y="4800600"/>
            <a:ext cx="7010400" cy="944563"/>
          </a:xfrm>
        </p:spPr>
        <p:txBody>
          <a:bodyPr/>
          <a:lstStyle/>
          <a:p>
            <a:pPr>
              <a:buClr>
                <a:srgbClr val="00007E"/>
              </a:buClr>
              <a:buFont typeface="Wingdings" pitchFamily="2" charset="2"/>
              <a:buChar char="§"/>
            </a:pPr>
            <a:r>
              <a:rPr lang="en-US" sz="2400" dirty="0" smtClean="0">
                <a:solidFill>
                  <a:srgbClr val="00007E"/>
                </a:solidFill>
                <a:latin typeface="Times New Roman" pitchFamily="18" charset="0"/>
                <a:cs typeface="Times New Roman" pitchFamily="18" charset="0"/>
              </a:rPr>
              <a:t>Results from HEC-RAS brought back into WISE</a:t>
            </a:r>
          </a:p>
          <a:p>
            <a:pPr>
              <a:buClr>
                <a:srgbClr val="00007E"/>
              </a:buClr>
              <a:buFont typeface="Wingdings" pitchFamily="2" charset="2"/>
              <a:buChar char="§"/>
            </a:pPr>
            <a:r>
              <a:rPr lang="en-US" sz="2400" dirty="0" smtClean="0">
                <a:solidFill>
                  <a:srgbClr val="00007E"/>
                </a:solidFill>
                <a:latin typeface="Times New Roman" pitchFamily="18" charset="0"/>
                <a:cs typeface="Times New Roman" pitchFamily="18" charset="0"/>
              </a:rPr>
              <a:t>Mapping performed by intersecting WSEL TIN with ground TIN</a:t>
            </a:r>
          </a:p>
          <a:p>
            <a:endParaRPr lang="en-US" dirty="0"/>
          </a:p>
        </p:txBody>
      </p:sp>
      <p:pic>
        <p:nvPicPr>
          <p:cNvPr id="4" name="Picture 6"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7" name="Picture 5"/>
          <p:cNvPicPr>
            <a:picLocks noChangeAspect="1" noChangeArrowheads="1"/>
          </p:cNvPicPr>
          <p:nvPr/>
        </p:nvPicPr>
        <p:blipFill>
          <a:blip r:embed="rId3" cstate="print">
            <a:lum bright="18000" contrast="-18000"/>
          </a:blip>
          <a:srcRect/>
          <a:stretch>
            <a:fillRect/>
          </a:stretch>
        </p:blipFill>
        <p:spPr bwMode="auto">
          <a:xfrm>
            <a:off x="5105400" y="1981200"/>
            <a:ext cx="3505200" cy="2759075"/>
          </a:xfrm>
          <a:prstGeom prst="rect">
            <a:avLst/>
          </a:prstGeom>
          <a:noFill/>
          <a:ln w="9525">
            <a:noFill/>
            <a:miter lim="800000"/>
            <a:headEnd/>
            <a:tailEnd/>
          </a:ln>
          <a:effectLst/>
        </p:spPr>
      </p:pic>
      <p:pic>
        <p:nvPicPr>
          <p:cNvPr id="8" name="Picture 4"/>
          <p:cNvPicPr>
            <a:picLocks noChangeAspect="1" noChangeArrowheads="1"/>
          </p:cNvPicPr>
          <p:nvPr/>
        </p:nvPicPr>
        <p:blipFill>
          <a:blip r:embed="rId4" cstate="print"/>
          <a:srcRect/>
          <a:stretch>
            <a:fillRect/>
          </a:stretch>
        </p:blipFill>
        <p:spPr bwMode="auto">
          <a:xfrm>
            <a:off x="228600" y="1981200"/>
            <a:ext cx="4038600" cy="2519363"/>
          </a:xfrm>
          <a:prstGeom prst="rect">
            <a:avLst/>
          </a:prstGeom>
          <a:noFill/>
          <a:ln w="25400" algn="ctr">
            <a:noFill/>
            <a:miter lim="800000"/>
            <a:headEnd/>
            <a:tailEnd/>
          </a:ln>
          <a:effectLst/>
        </p:spPr>
      </p:pic>
      <p:sp>
        <p:nvSpPr>
          <p:cNvPr id="9" name="AutoShape 11"/>
          <p:cNvSpPr>
            <a:spLocks noChangeArrowheads="1"/>
          </p:cNvSpPr>
          <p:nvPr/>
        </p:nvSpPr>
        <p:spPr bwMode="auto">
          <a:xfrm>
            <a:off x="4495800" y="3429000"/>
            <a:ext cx="533400" cy="304800"/>
          </a:xfrm>
          <a:prstGeom prst="rightArrow">
            <a:avLst>
              <a:gd name="adj1" fmla="val 50000"/>
              <a:gd name="adj2" fmla="val 43750"/>
            </a:avLst>
          </a:prstGeom>
          <a:solidFill>
            <a:srgbClr val="0076CC"/>
          </a:solidFill>
          <a:ln w="9525">
            <a:solidFill>
              <a:schemeClr val="tx1"/>
            </a:solidFill>
            <a:miter lim="800000"/>
            <a:headEnd/>
            <a:tailEnd/>
          </a:ln>
          <a:effectLst/>
        </p:spPr>
        <p:txBody>
          <a:bodyPr anchor="ctr">
            <a:spAutoFit/>
          </a:bodyPr>
          <a:lstStyle/>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3657600" y="0"/>
            <a:ext cx="5486400" cy="990600"/>
          </a:xfrm>
        </p:spPr>
        <p:txBody>
          <a:bodyPr/>
          <a:lstStyle/>
          <a:p>
            <a:pPr>
              <a:defRPr/>
            </a:pPr>
            <a:r>
              <a:rPr lang="en-US" dirty="0" smtClean="0">
                <a:latin typeface="Times New Roman" pitchFamily="18" charset="0"/>
                <a:cs typeface="Times New Roman" pitchFamily="18" charset="0"/>
              </a:rPr>
              <a:t>Limited Detail Study</a:t>
            </a:r>
          </a:p>
        </p:txBody>
      </p:sp>
      <p:pic>
        <p:nvPicPr>
          <p:cNvPr id="44037" name="Picture 5"/>
          <p:cNvPicPr>
            <a:picLocks noGrp="1" noChangeAspect="1" noChangeArrowheads="1"/>
          </p:cNvPicPr>
          <p:nvPr>
            <p:ph sz="half" idx="1"/>
          </p:nvPr>
        </p:nvPicPr>
        <p:blipFill>
          <a:blip r:embed="rId3" cstate="print"/>
          <a:srcRect/>
          <a:stretch>
            <a:fillRect/>
          </a:stretch>
        </p:blipFill>
        <p:spPr>
          <a:xfrm>
            <a:off x="152400" y="1828800"/>
            <a:ext cx="3276600" cy="3014663"/>
          </a:xfrm>
          <a:noFill/>
        </p:spPr>
      </p:pic>
      <p:sp>
        <p:nvSpPr>
          <p:cNvPr id="198660" name="Rectangle 4"/>
          <p:cNvSpPr>
            <a:spLocks noGrp="1" noChangeArrowheads="1"/>
          </p:cNvSpPr>
          <p:nvPr>
            <p:ph sz="half" idx="2"/>
          </p:nvPr>
        </p:nvSpPr>
        <p:spPr>
          <a:xfrm>
            <a:off x="4495800" y="2057400"/>
            <a:ext cx="4419600" cy="3886200"/>
          </a:xfrm>
        </p:spPr>
        <p:txBody>
          <a:bodyPr/>
          <a:lstStyle/>
          <a:p>
            <a:pPr>
              <a:lnSpc>
                <a:spcPct val="80000"/>
              </a:lnSpc>
              <a:buClr>
                <a:srgbClr val="00007E"/>
              </a:buClr>
              <a:defRPr/>
            </a:pPr>
            <a:r>
              <a:rPr lang="en-US" sz="2200" dirty="0" smtClean="0">
                <a:solidFill>
                  <a:srgbClr val="00007E"/>
                </a:solidFill>
                <a:effectLst/>
                <a:latin typeface="Times New Roman" pitchFamily="18" charset="0"/>
                <a:cs typeface="Times New Roman" pitchFamily="18" charset="0"/>
              </a:rPr>
              <a:t>Replaces Unnumbered A Zones</a:t>
            </a:r>
          </a:p>
          <a:p>
            <a:pPr>
              <a:lnSpc>
                <a:spcPct val="80000"/>
              </a:lnSpc>
              <a:buClr>
                <a:srgbClr val="00007E"/>
              </a:buClr>
              <a:defRPr/>
            </a:pPr>
            <a:r>
              <a:rPr lang="en-US" sz="2200" dirty="0" smtClean="0">
                <a:solidFill>
                  <a:srgbClr val="00007E"/>
                </a:solidFill>
                <a:effectLst/>
                <a:latin typeface="Times New Roman" pitchFamily="18" charset="0"/>
                <a:cs typeface="Times New Roman" pitchFamily="18" charset="0"/>
              </a:rPr>
              <a:t>Extend to 1sq. mile or limit of Current Zone A</a:t>
            </a:r>
          </a:p>
          <a:p>
            <a:pPr>
              <a:lnSpc>
                <a:spcPct val="80000"/>
              </a:lnSpc>
              <a:buClr>
                <a:srgbClr val="00007E"/>
              </a:buClr>
              <a:defRPr/>
            </a:pPr>
            <a:r>
              <a:rPr lang="en-US" sz="2200" dirty="0" smtClean="0">
                <a:solidFill>
                  <a:srgbClr val="00007E"/>
                </a:solidFill>
                <a:effectLst/>
                <a:latin typeface="Times New Roman" pitchFamily="18" charset="0"/>
                <a:cs typeface="Times New Roman" pitchFamily="18" charset="0"/>
              </a:rPr>
              <a:t>Topo Data Sources</a:t>
            </a:r>
          </a:p>
          <a:p>
            <a:pPr lvl="1">
              <a:lnSpc>
                <a:spcPct val="90000"/>
              </a:lnSpc>
              <a:buClr>
                <a:srgbClr val="00007E"/>
              </a:buClr>
              <a:defRPr/>
            </a:pPr>
            <a:r>
              <a:rPr lang="en-US" sz="2200" dirty="0" smtClean="0">
                <a:solidFill>
                  <a:srgbClr val="00007E"/>
                </a:solidFill>
                <a:effectLst/>
                <a:latin typeface="Times New Roman" pitchFamily="18" charset="0"/>
                <a:cs typeface="Times New Roman" pitchFamily="18" charset="0"/>
              </a:rPr>
              <a:t>USGS 30 meter DEMs</a:t>
            </a:r>
          </a:p>
          <a:p>
            <a:pPr lvl="1">
              <a:lnSpc>
                <a:spcPct val="90000"/>
              </a:lnSpc>
              <a:buClr>
                <a:srgbClr val="00007E"/>
              </a:buClr>
              <a:defRPr/>
            </a:pPr>
            <a:r>
              <a:rPr lang="en-US" sz="2200" dirty="0" smtClean="0">
                <a:solidFill>
                  <a:srgbClr val="00007E"/>
                </a:solidFill>
                <a:effectLst/>
                <a:latin typeface="Times New Roman" pitchFamily="18" charset="0"/>
                <a:cs typeface="Times New Roman" pitchFamily="18" charset="0"/>
              </a:rPr>
              <a:t>USGS 7.5 min hypsography</a:t>
            </a:r>
          </a:p>
          <a:p>
            <a:pPr lvl="1">
              <a:lnSpc>
                <a:spcPct val="90000"/>
              </a:lnSpc>
              <a:buClr>
                <a:srgbClr val="00007E"/>
              </a:buClr>
              <a:defRPr/>
            </a:pPr>
            <a:r>
              <a:rPr lang="en-US" sz="2200" dirty="0" smtClean="0">
                <a:solidFill>
                  <a:srgbClr val="00007E"/>
                </a:solidFill>
                <a:effectLst/>
                <a:latin typeface="Times New Roman" pitchFamily="18" charset="0"/>
                <a:cs typeface="Times New Roman" pitchFamily="18" charset="0"/>
              </a:rPr>
              <a:t>Local / Countywide Topo Data</a:t>
            </a:r>
          </a:p>
          <a:p>
            <a:pPr lvl="1">
              <a:lnSpc>
                <a:spcPct val="90000"/>
              </a:lnSpc>
              <a:buClr>
                <a:srgbClr val="00007E"/>
              </a:buClr>
              <a:defRPr/>
            </a:pPr>
            <a:r>
              <a:rPr lang="en-US" sz="2200" dirty="0" smtClean="0">
                <a:solidFill>
                  <a:srgbClr val="00007E"/>
                </a:solidFill>
                <a:effectLst/>
                <a:latin typeface="Times New Roman" pitchFamily="18" charset="0"/>
                <a:cs typeface="Times New Roman" pitchFamily="18" charset="0"/>
              </a:rPr>
              <a:t>LIDAR</a:t>
            </a:r>
          </a:p>
          <a:p>
            <a:pPr>
              <a:lnSpc>
                <a:spcPct val="80000"/>
              </a:lnSpc>
              <a:buClr>
                <a:srgbClr val="00007E"/>
              </a:buClr>
              <a:defRPr/>
            </a:pPr>
            <a:r>
              <a:rPr lang="en-US" sz="2200" dirty="0" smtClean="0">
                <a:solidFill>
                  <a:srgbClr val="00007E"/>
                </a:solidFill>
                <a:effectLst/>
                <a:latin typeface="Times New Roman" pitchFamily="18" charset="0"/>
                <a:cs typeface="Times New Roman" pitchFamily="18" charset="0"/>
              </a:rPr>
              <a:t>Hydrology Based on Regression Equations (or USGS gages)</a:t>
            </a:r>
          </a:p>
          <a:p>
            <a:pPr>
              <a:lnSpc>
                <a:spcPct val="80000"/>
              </a:lnSpc>
              <a:defRPr/>
            </a:pPr>
            <a:endParaRPr lang="en-US" sz="2400" dirty="0" smtClean="0">
              <a:latin typeface="Times New Roman" pitchFamily="18" charset="0"/>
              <a:cs typeface="Times New Roman" pitchFamily="18" charset="0"/>
            </a:endParaRPr>
          </a:p>
        </p:txBody>
      </p:sp>
      <p:sp>
        <p:nvSpPr>
          <p:cNvPr id="44034" name="Slide Number Placeholder 6"/>
          <p:cNvSpPr>
            <a:spLocks noGrp="1"/>
          </p:cNvSpPr>
          <p:nvPr>
            <p:ph type="sldNum" sz="quarter" idx="12"/>
          </p:nvPr>
        </p:nvSpPr>
        <p:spPr>
          <a:noFill/>
        </p:spPr>
        <p:txBody>
          <a:bodyPr/>
          <a:lstStyle/>
          <a:p>
            <a:fld id="{CB475E2B-091A-40A3-B50C-E6703209E50F}" type="slidenum">
              <a:rPr lang="en-US" smtClean="0"/>
              <a:pPr/>
              <a:t>32</a:t>
            </a:fld>
            <a:endParaRPr lang="en-US" dirty="0" smtClean="0"/>
          </a:p>
        </p:txBody>
      </p:sp>
      <p:pic>
        <p:nvPicPr>
          <p:cNvPr id="44038" name="Picture 6" descr="DCP_0181"/>
          <p:cNvPicPr>
            <a:picLocks noChangeAspect="1" noChangeArrowheads="1"/>
          </p:cNvPicPr>
          <p:nvPr/>
        </p:nvPicPr>
        <p:blipFill>
          <a:blip r:embed="rId4" cstate="print"/>
          <a:srcRect/>
          <a:stretch>
            <a:fillRect/>
          </a:stretch>
        </p:blipFill>
        <p:spPr bwMode="auto">
          <a:xfrm>
            <a:off x="1676400" y="3810000"/>
            <a:ext cx="3200400" cy="2043113"/>
          </a:xfrm>
          <a:prstGeom prst="rect">
            <a:avLst/>
          </a:prstGeom>
          <a:noFill/>
          <a:ln w="9525">
            <a:noFill/>
            <a:miter lim="800000"/>
            <a:headEnd/>
            <a:tailEnd/>
          </a:ln>
        </p:spPr>
      </p:pic>
      <p:pic>
        <p:nvPicPr>
          <p:cNvPr id="44039" name="Picture 6" descr="AECOM_color_rgb.bmp"/>
          <p:cNvPicPr>
            <a:picLocks noChangeAspect="1"/>
          </p:cNvPicPr>
          <p:nvPr/>
        </p:nvPicPr>
        <p:blipFill>
          <a:blip r:embed="rId5"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026"/>
          <p:cNvSpPr>
            <a:spLocks noGrp="1" noChangeArrowheads="1"/>
          </p:cNvSpPr>
          <p:nvPr>
            <p:ph type="title"/>
          </p:nvPr>
        </p:nvSpPr>
        <p:spPr>
          <a:xfrm>
            <a:off x="3581400" y="0"/>
            <a:ext cx="5410200" cy="990600"/>
          </a:xfrm>
        </p:spPr>
        <p:txBody>
          <a:bodyPr/>
          <a:lstStyle/>
          <a:p>
            <a:pPr>
              <a:defRPr/>
            </a:pPr>
            <a:r>
              <a:rPr lang="en-US" dirty="0" smtClean="0">
                <a:latin typeface="Times New Roman" pitchFamily="18" charset="0"/>
                <a:cs typeface="Times New Roman" pitchFamily="18" charset="0"/>
              </a:rPr>
              <a:t>Limited Detail Study</a:t>
            </a:r>
          </a:p>
        </p:txBody>
      </p:sp>
      <p:pic>
        <p:nvPicPr>
          <p:cNvPr id="45061" name="Picture 1029"/>
          <p:cNvPicPr>
            <a:picLocks noGrp="1" noChangeAspect="1" noChangeArrowheads="1"/>
          </p:cNvPicPr>
          <p:nvPr>
            <p:ph sz="half" idx="1"/>
          </p:nvPr>
        </p:nvPicPr>
        <p:blipFill>
          <a:blip r:embed="rId3" cstate="print"/>
          <a:srcRect l="22850" t="20502" r="3847" b="12242"/>
          <a:stretch>
            <a:fillRect/>
          </a:stretch>
        </p:blipFill>
        <p:spPr>
          <a:xfrm>
            <a:off x="152400" y="2057400"/>
            <a:ext cx="4038600" cy="3173413"/>
          </a:xfrm>
          <a:noFill/>
        </p:spPr>
      </p:pic>
      <p:sp>
        <p:nvSpPr>
          <p:cNvPr id="199684" name="Rectangle 1028"/>
          <p:cNvSpPr>
            <a:spLocks noGrp="1" noChangeArrowheads="1"/>
          </p:cNvSpPr>
          <p:nvPr>
            <p:ph sz="half" idx="2"/>
          </p:nvPr>
        </p:nvSpPr>
        <p:spPr>
          <a:xfrm>
            <a:off x="4648200" y="1981200"/>
            <a:ext cx="4114800" cy="4648200"/>
          </a:xfrm>
        </p:spPr>
        <p:txBody>
          <a:bodyPr/>
          <a:lstStyle/>
          <a:p>
            <a:pPr>
              <a:lnSpc>
                <a:spcPct val="80000"/>
              </a:lnSpc>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Hydraulic Models Developed</a:t>
            </a:r>
          </a:p>
          <a:p>
            <a:pPr lvl="1">
              <a:lnSpc>
                <a:spcPct val="90000"/>
              </a:lnSpc>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Hydraulic Structures Measured (No Survey)</a:t>
            </a:r>
          </a:p>
          <a:p>
            <a:pPr lvl="1">
              <a:lnSpc>
                <a:spcPct val="90000"/>
              </a:lnSpc>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Selected Channels Measured</a:t>
            </a:r>
          </a:p>
          <a:p>
            <a:pPr lvl="1">
              <a:lnSpc>
                <a:spcPct val="90000"/>
              </a:lnSpc>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Rough Floodway</a:t>
            </a:r>
          </a:p>
          <a:p>
            <a:pPr lvl="1">
              <a:lnSpc>
                <a:spcPct val="90000"/>
              </a:lnSpc>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Model Review by Engineer</a:t>
            </a:r>
          </a:p>
          <a:p>
            <a:pPr lvl="1">
              <a:lnSpc>
                <a:spcPct val="90000"/>
              </a:lnSpc>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N-Values</a:t>
            </a:r>
          </a:p>
          <a:p>
            <a:pPr lvl="1">
              <a:lnSpc>
                <a:spcPct val="90000"/>
              </a:lnSpc>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Ineffective Areas Considered</a:t>
            </a:r>
          </a:p>
          <a:p>
            <a:pPr lvl="1">
              <a:lnSpc>
                <a:spcPct val="90000"/>
              </a:lnSpc>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Some Calibration</a:t>
            </a:r>
          </a:p>
          <a:p>
            <a:pPr>
              <a:lnSpc>
                <a:spcPct val="80000"/>
              </a:lnSpc>
              <a:defRPr/>
            </a:pPr>
            <a:endParaRPr lang="en-US" sz="2300" dirty="0" smtClean="0">
              <a:latin typeface="Times New Roman" pitchFamily="18" charset="0"/>
              <a:cs typeface="Times New Roman" pitchFamily="18" charset="0"/>
            </a:endParaRPr>
          </a:p>
        </p:txBody>
      </p:sp>
      <p:sp>
        <p:nvSpPr>
          <p:cNvPr id="45058" name="Slide Number Placeholder 6"/>
          <p:cNvSpPr>
            <a:spLocks noGrp="1"/>
          </p:cNvSpPr>
          <p:nvPr>
            <p:ph type="sldNum" sz="quarter" idx="12"/>
          </p:nvPr>
        </p:nvSpPr>
        <p:spPr>
          <a:noFill/>
        </p:spPr>
        <p:txBody>
          <a:bodyPr/>
          <a:lstStyle/>
          <a:p>
            <a:fld id="{342F6C7D-D237-4168-9634-D183B8E611C6}" type="slidenum">
              <a:rPr lang="en-US" smtClean="0"/>
              <a:pPr/>
              <a:t>33</a:t>
            </a:fld>
            <a:endParaRPr lang="en-US" dirty="0" smtClean="0"/>
          </a:p>
        </p:txBody>
      </p:sp>
      <p:pic>
        <p:nvPicPr>
          <p:cNvPr id="199686" name="Picture 1030"/>
          <p:cNvPicPr>
            <a:picLocks noChangeAspect="1" noChangeArrowheads="1"/>
          </p:cNvPicPr>
          <p:nvPr/>
        </p:nvPicPr>
        <p:blipFill>
          <a:blip r:embed="rId4" cstate="print"/>
          <a:srcRect l="797" t="3125" r="51193" b="7251"/>
          <a:stretch>
            <a:fillRect/>
          </a:stretch>
        </p:blipFill>
        <p:spPr bwMode="auto">
          <a:xfrm>
            <a:off x="1752600" y="3657600"/>
            <a:ext cx="3124200" cy="2185988"/>
          </a:xfrm>
          <a:prstGeom prst="rect">
            <a:avLst/>
          </a:prstGeom>
          <a:noFill/>
          <a:ln w="9525">
            <a:solidFill>
              <a:srgbClr val="000000"/>
            </a:solidFill>
            <a:miter lim="800000"/>
            <a:headEnd/>
            <a:tailEnd/>
          </a:ln>
          <a:effectLst>
            <a:outerShdw dist="53882" dir="2700000" algn="ctr" rotWithShape="0">
              <a:srgbClr val="333333"/>
            </a:outerShdw>
          </a:effectLst>
        </p:spPr>
      </p:pic>
      <p:pic>
        <p:nvPicPr>
          <p:cNvPr id="45063" name="Picture 6" descr="AECOM_color_rgb.bmp"/>
          <p:cNvPicPr>
            <a:picLocks noChangeAspect="1"/>
          </p:cNvPicPr>
          <p:nvPr/>
        </p:nvPicPr>
        <p:blipFill>
          <a:blip r:embed="rId5"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3581400" y="0"/>
            <a:ext cx="5562600" cy="990600"/>
          </a:xfrm>
        </p:spPr>
        <p:txBody>
          <a:bodyPr/>
          <a:lstStyle/>
          <a:p>
            <a:pPr>
              <a:defRPr/>
            </a:pPr>
            <a:r>
              <a:rPr lang="en-US" dirty="0" smtClean="0">
                <a:latin typeface="Times New Roman" pitchFamily="18" charset="0"/>
                <a:cs typeface="Times New Roman" pitchFamily="18" charset="0"/>
              </a:rPr>
              <a:t>Limited Detail Study</a:t>
            </a:r>
          </a:p>
        </p:txBody>
      </p:sp>
      <p:sp>
        <p:nvSpPr>
          <p:cNvPr id="10" name="Content Placeholder 9"/>
          <p:cNvSpPr>
            <a:spLocks noGrp="1"/>
          </p:cNvSpPr>
          <p:nvPr>
            <p:ph sz="half" idx="1"/>
          </p:nvPr>
        </p:nvSpPr>
        <p:spPr/>
        <p:txBody>
          <a:bodyPr/>
          <a:lstStyle/>
          <a:p>
            <a:pPr>
              <a:defRPr/>
            </a:pPr>
            <a:endParaRPr lang="en-US" dirty="0"/>
          </a:p>
        </p:txBody>
      </p:sp>
      <p:sp>
        <p:nvSpPr>
          <p:cNvPr id="194564" name="Rectangle 4"/>
          <p:cNvSpPr>
            <a:spLocks noGrp="1" noChangeArrowheads="1"/>
          </p:cNvSpPr>
          <p:nvPr>
            <p:ph sz="half" idx="2"/>
          </p:nvPr>
        </p:nvSpPr>
        <p:spPr>
          <a:xfrm>
            <a:off x="4953000" y="1981200"/>
            <a:ext cx="4038600" cy="4495800"/>
          </a:xfrm>
        </p:spPr>
        <p:txBody>
          <a:bodyPr/>
          <a:lstStyle/>
          <a:p>
            <a:pPr>
              <a:lnSpc>
                <a:spcPct val="80000"/>
              </a:lnSpc>
              <a:buClr>
                <a:srgbClr val="00007E"/>
              </a:buClr>
              <a:defRPr/>
            </a:pPr>
            <a:r>
              <a:rPr lang="en-US" sz="2400" dirty="0" smtClean="0">
                <a:solidFill>
                  <a:srgbClr val="00007E"/>
                </a:solidFill>
                <a:effectLst/>
                <a:latin typeface="Times New Roman" pitchFamily="18" charset="0"/>
                <a:cs typeface="Times New Roman" pitchFamily="18" charset="0"/>
              </a:rPr>
              <a:t>Mapping Details</a:t>
            </a:r>
          </a:p>
          <a:p>
            <a:pPr lvl="1">
              <a:lnSpc>
                <a:spcPct val="90000"/>
              </a:lnSpc>
              <a:buClr>
                <a:srgbClr val="00007E"/>
              </a:buClr>
              <a:buFont typeface="Wingdings" pitchFamily="2" charset="2"/>
              <a:buChar char="§"/>
              <a:defRPr/>
            </a:pPr>
            <a:r>
              <a:rPr lang="en-US" sz="2000" dirty="0" smtClean="0">
                <a:solidFill>
                  <a:srgbClr val="00007E"/>
                </a:solidFill>
                <a:effectLst/>
                <a:latin typeface="Times New Roman" pitchFamily="18" charset="0"/>
                <a:cs typeface="Times New Roman" pitchFamily="18" charset="0"/>
              </a:rPr>
              <a:t>Flood boundaries mapped from model output</a:t>
            </a:r>
          </a:p>
          <a:p>
            <a:pPr lvl="1">
              <a:lnSpc>
                <a:spcPct val="90000"/>
              </a:lnSpc>
              <a:buClr>
                <a:srgbClr val="00007E"/>
              </a:buClr>
              <a:buFont typeface="Wingdings" pitchFamily="2" charset="2"/>
              <a:buChar char="§"/>
              <a:defRPr/>
            </a:pPr>
            <a:r>
              <a:rPr lang="en-US" sz="2000" dirty="0" smtClean="0">
                <a:solidFill>
                  <a:srgbClr val="00007E"/>
                </a:solidFill>
                <a:effectLst/>
                <a:latin typeface="Times New Roman" pitchFamily="18" charset="0"/>
                <a:cs typeface="Times New Roman" pitchFamily="18" charset="0"/>
              </a:rPr>
              <a:t>BFEs can potentially be shown (as in NC)</a:t>
            </a:r>
          </a:p>
          <a:p>
            <a:pPr lvl="1">
              <a:lnSpc>
                <a:spcPct val="90000"/>
              </a:lnSpc>
              <a:buClr>
                <a:srgbClr val="00007E"/>
              </a:buClr>
              <a:buFont typeface="Wingdings" pitchFamily="2" charset="2"/>
              <a:buChar char="§"/>
              <a:defRPr/>
            </a:pPr>
            <a:r>
              <a:rPr lang="en-US" sz="2000" dirty="0" smtClean="0">
                <a:solidFill>
                  <a:srgbClr val="00007E"/>
                </a:solidFill>
                <a:effectLst/>
                <a:latin typeface="Times New Roman" pitchFamily="18" charset="0"/>
                <a:cs typeface="Times New Roman" pitchFamily="18" charset="0"/>
              </a:rPr>
              <a:t>Cross Sections Shown on Maps</a:t>
            </a:r>
          </a:p>
          <a:p>
            <a:pPr lvl="1">
              <a:lnSpc>
                <a:spcPct val="90000"/>
              </a:lnSpc>
              <a:buClr>
                <a:srgbClr val="00007E"/>
              </a:buClr>
              <a:buFont typeface="Wingdings" pitchFamily="2" charset="2"/>
              <a:buChar char="§"/>
              <a:defRPr/>
            </a:pPr>
            <a:r>
              <a:rPr lang="en-US" sz="2000" dirty="0" smtClean="0">
                <a:solidFill>
                  <a:srgbClr val="00007E"/>
                </a:solidFill>
                <a:effectLst/>
                <a:latin typeface="Times New Roman" pitchFamily="18" charset="0"/>
                <a:cs typeface="Times New Roman" pitchFamily="18" charset="0"/>
              </a:rPr>
              <a:t>Flood Hazard Data Tables in FIS Report</a:t>
            </a:r>
          </a:p>
          <a:p>
            <a:pPr lvl="1">
              <a:lnSpc>
                <a:spcPct val="90000"/>
              </a:lnSpc>
              <a:buClr>
                <a:srgbClr val="00007E"/>
              </a:buClr>
              <a:buFont typeface="Wingdings" pitchFamily="2" charset="2"/>
              <a:buChar char="§"/>
              <a:defRPr/>
            </a:pPr>
            <a:r>
              <a:rPr lang="en-US" sz="2000" dirty="0" smtClean="0">
                <a:solidFill>
                  <a:srgbClr val="00007E"/>
                </a:solidFill>
                <a:effectLst/>
                <a:latin typeface="Times New Roman" pitchFamily="18" charset="0"/>
                <a:cs typeface="Times New Roman" pitchFamily="18" charset="0"/>
              </a:rPr>
              <a:t>Floodways Not Shown</a:t>
            </a:r>
          </a:p>
          <a:p>
            <a:pPr lvl="1">
              <a:lnSpc>
                <a:spcPct val="90000"/>
              </a:lnSpc>
              <a:buClr>
                <a:srgbClr val="00007E"/>
              </a:buClr>
              <a:buFont typeface="Wingdings" pitchFamily="2" charset="2"/>
              <a:buChar char="§"/>
              <a:defRPr/>
            </a:pPr>
            <a:r>
              <a:rPr lang="en-US" sz="2000" dirty="0" smtClean="0">
                <a:solidFill>
                  <a:srgbClr val="00007E"/>
                </a:solidFill>
                <a:effectLst/>
                <a:latin typeface="Times New Roman" pitchFamily="18" charset="0"/>
                <a:cs typeface="Times New Roman" pitchFamily="18" charset="0"/>
              </a:rPr>
              <a:t>DFIRM database tables/attributes</a:t>
            </a:r>
          </a:p>
          <a:p>
            <a:pPr lvl="1">
              <a:lnSpc>
                <a:spcPct val="90000"/>
              </a:lnSpc>
              <a:buClr>
                <a:srgbClr val="00007E"/>
              </a:buClr>
              <a:buFont typeface="Wingdings" pitchFamily="2" charset="2"/>
              <a:buChar char="§"/>
              <a:defRPr/>
            </a:pPr>
            <a:r>
              <a:rPr lang="en-US" sz="2000" dirty="0" smtClean="0">
                <a:solidFill>
                  <a:srgbClr val="00007E"/>
                </a:solidFill>
                <a:effectLst/>
                <a:latin typeface="Times New Roman" pitchFamily="18" charset="0"/>
                <a:cs typeface="Times New Roman" pitchFamily="18" charset="0"/>
              </a:rPr>
              <a:t>Can be Considered a Zone AE</a:t>
            </a:r>
          </a:p>
          <a:p>
            <a:pPr>
              <a:lnSpc>
                <a:spcPct val="80000"/>
              </a:lnSpc>
              <a:defRPr/>
            </a:pPr>
            <a:endParaRPr lang="en-US" sz="2400" dirty="0" smtClean="0"/>
          </a:p>
        </p:txBody>
      </p:sp>
      <p:sp>
        <p:nvSpPr>
          <p:cNvPr id="46082" name="Slide Number Placeholder 6"/>
          <p:cNvSpPr>
            <a:spLocks noGrp="1"/>
          </p:cNvSpPr>
          <p:nvPr>
            <p:ph type="sldNum" sz="quarter" idx="12"/>
          </p:nvPr>
        </p:nvSpPr>
        <p:spPr>
          <a:noFill/>
        </p:spPr>
        <p:txBody>
          <a:bodyPr/>
          <a:lstStyle/>
          <a:p>
            <a:fld id="{4E670EB3-80C7-44D9-9444-6B8FABE75E54}" type="slidenum">
              <a:rPr lang="en-US" smtClean="0"/>
              <a:pPr/>
              <a:t>34</a:t>
            </a:fld>
            <a:endParaRPr lang="en-US" dirty="0" smtClean="0"/>
          </a:p>
        </p:txBody>
      </p:sp>
      <p:pic>
        <p:nvPicPr>
          <p:cNvPr id="46085" name="Picture 5"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pic>
        <p:nvPicPr>
          <p:cNvPr id="46086" name="Picture 7"/>
          <p:cNvPicPr>
            <a:picLocks noChangeAspect="1" noChangeArrowheads="1"/>
          </p:cNvPicPr>
          <p:nvPr/>
        </p:nvPicPr>
        <p:blipFill>
          <a:blip r:embed="rId4" cstate="print"/>
          <a:srcRect/>
          <a:stretch>
            <a:fillRect/>
          </a:stretch>
        </p:blipFill>
        <p:spPr bwMode="auto">
          <a:xfrm>
            <a:off x="609600" y="1981200"/>
            <a:ext cx="3962400" cy="3321050"/>
          </a:xfrm>
          <a:prstGeom prst="rect">
            <a:avLst/>
          </a:prstGeom>
          <a:noFill/>
          <a:ln w="76200">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3581400" y="0"/>
            <a:ext cx="5562600" cy="990600"/>
          </a:xfrm>
        </p:spPr>
        <p:txBody>
          <a:bodyPr/>
          <a:lstStyle/>
          <a:p>
            <a:pPr>
              <a:defRPr/>
            </a:pPr>
            <a:r>
              <a:rPr lang="en-US" dirty="0" smtClean="0">
                <a:latin typeface="Times New Roman" pitchFamily="18" charset="0"/>
                <a:cs typeface="Times New Roman" pitchFamily="18" charset="0"/>
              </a:rPr>
              <a:t>Approximate Studies</a:t>
            </a:r>
          </a:p>
        </p:txBody>
      </p:sp>
      <p:pic>
        <p:nvPicPr>
          <p:cNvPr id="48133" name="Picture 5"/>
          <p:cNvPicPr>
            <a:picLocks noGrp="1" noChangeAspect="1" noChangeArrowheads="1"/>
          </p:cNvPicPr>
          <p:nvPr>
            <p:ph sz="half" idx="1"/>
          </p:nvPr>
        </p:nvPicPr>
        <p:blipFill>
          <a:blip r:embed="rId3" cstate="print"/>
          <a:srcRect/>
          <a:stretch>
            <a:fillRect/>
          </a:stretch>
        </p:blipFill>
        <p:spPr>
          <a:xfrm>
            <a:off x="228600" y="2057400"/>
            <a:ext cx="3200400" cy="2922588"/>
          </a:xfrm>
          <a:noFill/>
        </p:spPr>
      </p:pic>
      <p:sp>
        <p:nvSpPr>
          <p:cNvPr id="48132" name="Rectangle 4"/>
          <p:cNvSpPr>
            <a:spLocks noGrp="1" noChangeArrowheads="1"/>
          </p:cNvSpPr>
          <p:nvPr>
            <p:ph sz="half" idx="2"/>
          </p:nvPr>
        </p:nvSpPr>
        <p:spPr>
          <a:xfrm>
            <a:off x="4419600" y="1981200"/>
            <a:ext cx="4724400" cy="4343400"/>
          </a:xfrm>
        </p:spPr>
        <p:txBody>
          <a:bodyPr/>
          <a:lstStyle/>
          <a:p>
            <a:pPr>
              <a:buClr>
                <a:srgbClr val="00007E"/>
              </a:buClr>
            </a:pPr>
            <a:r>
              <a:rPr lang="en-US" sz="2000" dirty="0" smtClean="0">
                <a:solidFill>
                  <a:srgbClr val="00007E"/>
                </a:solidFill>
                <a:effectLst/>
                <a:latin typeface="Times New Roman" charset="0"/>
                <a:cs typeface="Times New Roman" charset="0"/>
              </a:rPr>
              <a:t>Replaces Unnumbered A Zones</a:t>
            </a:r>
          </a:p>
          <a:p>
            <a:pPr>
              <a:buClr>
                <a:srgbClr val="00007E"/>
              </a:buClr>
            </a:pPr>
            <a:r>
              <a:rPr lang="en-US" sz="2000" dirty="0" smtClean="0">
                <a:solidFill>
                  <a:srgbClr val="00007E"/>
                </a:solidFill>
                <a:effectLst/>
                <a:latin typeface="Times New Roman" charset="0"/>
                <a:cs typeface="Times New Roman" charset="0"/>
              </a:rPr>
              <a:t>Much more automated approach</a:t>
            </a:r>
          </a:p>
          <a:p>
            <a:pPr>
              <a:buClr>
                <a:srgbClr val="00007E"/>
              </a:buClr>
            </a:pPr>
            <a:r>
              <a:rPr lang="en-US" sz="2000" dirty="0" smtClean="0">
                <a:solidFill>
                  <a:srgbClr val="00007E"/>
                </a:solidFill>
                <a:effectLst/>
                <a:latin typeface="Times New Roman" charset="0"/>
                <a:cs typeface="Times New Roman" charset="0"/>
              </a:rPr>
              <a:t>Hydrology from Regional Equations</a:t>
            </a:r>
          </a:p>
          <a:p>
            <a:pPr>
              <a:buClr>
                <a:srgbClr val="00007E"/>
              </a:buClr>
            </a:pPr>
            <a:r>
              <a:rPr lang="en-US" sz="2000" dirty="0" smtClean="0">
                <a:solidFill>
                  <a:srgbClr val="00007E"/>
                </a:solidFill>
                <a:effectLst/>
                <a:latin typeface="Times New Roman" charset="0"/>
                <a:cs typeface="Times New Roman" charset="0"/>
              </a:rPr>
              <a:t>Hydraulic Models Developed</a:t>
            </a:r>
          </a:p>
          <a:p>
            <a:pPr lvl="1">
              <a:buClr>
                <a:srgbClr val="00007E"/>
              </a:buClr>
              <a:buFont typeface="Wingdings" pitchFamily="2" charset="2"/>
              <a:buChar char="§"/>
            </a:pPr>
            <a:r>
              <a:rPr lang="en-US" sz="1800" dirty="0" smtClean="0">
                <a:solidFill>
                  <a:srgbClr val="00007E"/>
                </a:solidFill>
                <a:effectLst/>
                <a:latin typeface="Times New Roman" charset="0"/>
                <a:cs typeface="Times New Roman" charset="0"/>
              </a:rPr>
              <a:t>Channel dimensions from rating curve</a:t>
            </a:r>
          </a:p>
          <a:p>
            <a:pPr lvl="1">
              <a:buClr>
                <a:srgbClr val="00007E"/>
              </a:buClr>
              <a:buFont typeface="Wingdings" pitchFamily="2" charset="2"/>
              <a:buChar char="§"/>
            </a:pPr>
            <a:r>
              <a:rPr lang="en-US" sz="1800" dirty="0" smtClean="0">
                <a:solidFill>
                  <a:srgbClr val="00007E"/>
                </a:solidFill>
                <a:effectLst/>
                <a:latin typeface="Times New Roman" charset="0"/>
                <a:cs typeface="Times New Roman" charset="0"/>
              </a:rPr>
              <a:t>A more automated cross section placement</a:t>
            </a:r>
          </a:p>
          <a:p>
            <a:pPr lvl="1">
              <a:buClr>
                <a:srgbClr val="00007E"/>
              </a:buClr>
              <a:buFont typeface="Wingdings" pitchFamily="2" charset="2"/>
              <a:buChar char="§"/>
            </a:pPr>
            <a:r>
              <a:rPr lang="en-US" sz="1800" dirty="0" smtClean="0">
                <a:solidFill>
                  <a:srgbClr val="00007E"/>
                </a:solidFill>
                <a:effectLst/>
                <a:latin typeface="Times New Roman" charset="0"/>
                <a:cs typeface="Times New Roman" charset="0"/>
              </a:rPr>
              <a:t>Standard N-values are used</a:t>
            </a:r>
          </a:p>
          <a:p>
            <a:pPr lvl="1">
              <a:buClr>
                <a:srgbClr val="00007E"/>
              </a:buClr>
              <a:buFont typeface="Wingdings" pitchFamily="2" charset="2"/>
              <a:buChar char="§"/>
            </a:pPr>
            <a:r>
              <a:rPr lang="en-US" sz="1800" dirty="0" smtClean="0">
                <a:solidFill>
                  <a:srgbClr val="00007E"/>
                </a:solidFill>
                <a:effectLst/>
                <a:latin typeface="Times New Roman" charset="0"/>
                <a:cs typeface="Times New Roman" charset="0"/>
              </a:rPr>
              <a:t>No Hydraulic structures are included</a:t>
            </a:r>
          </a:p>
          <a:p>
            <a:pPr lvl="1">
              <a:buClr>
                <a:srgbClr val="00007E"/>
              </a:buClr>
              <a:buFont typeface="Wingdings" pitchFamily="2" charset="2"/>
              <a:buChar char="§"/>
            </a:pPr>
            <a:r>
              <a:rPr lang="en-US" sz="1800" dirty="0" smtClean="0">
                <a:solidFill>
                  <a:srgbClr val="00007E"/>
                </a:solidFill>
                <a:effectLst/>
                <a:latin typeface="Times New Roman" charset="0"/>
                <a:cs typeface="Times New Roman" charset="0"/>
              </a:rPr>
              <a:t>No floodway</a:t>
            </a:r>
          </a:p>
          <a:p>
            <a:pPr lvl="1">
              <a:buClr>
                <a:srgbClr val="00007E"/>
              </a:buClr>
              <a:buFont typeface="Wingdings" pitchFamily="2" charset="2"/>
              <a:buChar char="§"/>
            </a:pPr>
            <a:r>
              <a:rPr lang="en-US" sz="1800" dirty="0" smtClean="0">
                <a:solidFill>
                  <a:srgbClr val="00007E"/>
                </a:solidFill>
                <a:effectLst/>
                <a:latin typeface="Times New Roman" charset="0"/>
                <a:cs typeface="Times New Roman" charset="0"/>
              </a:rPr>
              <a:t>No calibration to High Water Marks</a:t>
            </a:r>
          </a:p>
          <a:p>
            <a:pPr lvl="1">
              <a:buClr>
                <a:srgbClr val="00007E"/>
              </a:buClr>
              <a:buFont typeface="Wingdings" pitchFamily="2" charset="2"/>
              <a:buChar char="§"/>
            </a:pPr>
            <a:r>
              <a:rPr lang="en-US" sz="1800" dirty="0" smtClean="0">
                <a:solidFill>
                  <a:srgbClr val="00007E"/>
                </a:solidFill>
                <a:effectLst/>
                <a:latin typeface="Times New Roman" charset="0"/>
                <a:cs typeface="Times New Roman" charset="0"/>
              </a:rPr>
              <a:t>Limited Model Review / Modifications by Engineer – model defaults accepted</a:t>
            </a:r>
          </a:p>
          <a:p>
            <a:pPr>
              <a:buClr>
                <a:srgbClr val="00007E"/>
              </a:buClr>
            </a:pPr>
            <a:endParaRPr lang="en-US" sz="2400" dirty="0" smtClean="0">
              <a:solidFill>
                <a:srgbClr val="00007E"/>
              </a:solidFill>
              <a:effectLst/>
            </a:endParaRPr>
          </a:p>
        </p:txBody>
      </p:sp>
      <p:sp>
        <p:nvSpPr>
          <p:cNvPr id="48130" name="Slide Number Placeholder 6"/>
          <p:cNvSpPr>
            <a:spLocks noGrp="1"/>
          </p:cNvSpPr>
          <p:nvPr>
            <p:ph type="sldNum" sz="quarter" idx="12"/>
          </p:nvPr>
        </p:nvSpPr>
        <p:spPr>
          <a:noFill/>
        </p:spPr>
        <p:txBody>
          <a:bodyPr/>
          <a:lstStyle/>
          <a:p>
            <a:fld id="{32E322BF-2345-48A8-817F-67E77C947894}" type="slidenum">
              <a:rPr lang="en-US" smtClean="0"/>
              <a:pPr/>
              <a:t>35</a:t>
            </a:fld>
            <a:endParaRPr lang="en-US" dirty="0" smtClean="0"/>
          </a:p>
        </p:txBody>
      </p:sp>
      <p:pic>
        <p:nvPicPr>
          <p:cNvPr id="48134" name="Picture 6"/>
          <p:cNvPicPr>
            <a:picLocks noChangeAspect="1" noChangeArrowheads="1"/>
          </p:cNvPicPr>
          <p:nvPr/>
        </p:nvPicPr>
        <p:blipFill>
          <a:blip r:embed="rId3" cstate="print"/>
          <a:srcRect l="16667" t="26559" r="33333" b="8249"/>
          <a:stretch>
            <a:fillRect/>
          </a:stretch>
        </p:blipFill>
        <p:spPr bwMode="auto">
          <a:xfrm>
            <a:off x="1752600" y="3276600"/>
            <a:ext cx="2819400" cy="2819400"/>
          </a:xfrm>
          <a:prstGeom prst="rect">
            <a:avLst/>
          </a:prstGeom>
          <a:noFill/>
          <a:ln w="9525">
            <a:noFill/>
            <a:miter lim="800000"/>
            <a:headEnd/>
            <a:tailEnd/>
          </a:ln>
        </p:spPr>
      </p:pic>
      <p:pic>
        <p:nvPicPr>
          <p:cNvPr id="48135" name="Picture 6" descr="AECOM_color_rgb.bmp"/>
          <p:cNvPicPr>
            <a:picLocks noChangeAspect="1"/>
          </p:cNvPicPr>
          <p:nvPr/>
        </p:nvPicPr>
        <p:blipFill>
          <a:blip r:embed="rId4"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3657600" y="0"/>
            <a:ext cx="5486400" cy="990600"/>
          </a:xfrm>
        </p:spPr>
        <p:txBody>
          <a:bodyPr/>
          <a:lstStyle/>
          <a:p>
            <a:pPr>
              <a:defRPr/>
            </a:pPr>
            <a:r>
              <a:rPr lang="en-US" dirty="0" smtClean="0">
                <a:latin typeface="Times New Roman" pitchFamily="18" charset="0"/>
                <a:cs typeface="Times New Roman" pitchFamily="18" charset="0"/>
              </a:rPr>
              <a:t>Approximate Study</a:t>
            </a:r>
          </a:p>
        </p:txBody>
      </p:sp>
      <p:pic>
        <p:nvPicPr>
          <p:cNvPr id="49157" name="Picture 5"/>
          <p:cNvPicPr>
            <a:picLocks noGrp="1" noChangeAspect="1" noChangeArrowheads="1"/>
          </p:cNvPicPr>
          <p:nvPr>
            <p:ph sz="half" idx="1"/>
          </p:nvPr>
        </p:nvPicPr>
        <p:blipFill>
          <a:blip r:embed="rId3" cstate="print"/>
          <a:srcRect/>
          <a:stretch>
            <a:fillRect/>
          </a:stretch>
        </p:blipFill>
        <p:spPr>
          <a:xfrm>
            <a:off x="381000" y="2209800"/>
            <a:ext cx="3810000" cy="2486025"/>
          </a:xfrm>
          <a:noFill/>
        </p:spPr>
      </p:pic>
      <p:sp>
        <p:nvSpPr>
          <p:cNvPr id="195588" name="Rectangle 4"/>
          <p:cNvSpPr>
            <a:spLocks noGrp="1" noChangeArrowheads="1"/>
          </p:cNvSpPr>
          <p:nvPr>
            <p:ph sz="half" idx="2"/>
          </p:nvPr>
        </p:nvSpPr>
        <p:spPr>
          <a:xfrm>
            <a:off x="4648200" y="1981200"/>
            <a:ext cx="4267200" cy="4191000"/>
          </a:xfrm>
        </p:spPr>
        <p:txBody>
          <a:bodyPr/>
          <a:lstStyle/>
          <a:p>
            <a:pPr>
              <a:buClr>
                <a:srgbClr val="00007E"/>
              </a:buClr>
              <a:defRPr/>
            </a:pPr>
            <a:r>
              <a:rPr lang="en-US" sz="2400" dirty="0" smtClean="0">
                <a:solidFill>
                  <a:srgbClr val="00007E"/>
                </a:solidFill>
                <a:effectLst/>
                <a:latin typeface="Times New Roman" pitchFamily="18" charset="0"/>
                <a:cs typeface="Times New Roman" pitchFamily="18" charset="0"/>
              </a:rPr>
              <a:t>Mapping Details</a:t>
            </a:r>
          </a:p>
          <a:p>
            <a:pPr lvl="1">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Flood boundaries mapped from model output</a:t>
            </a:r>
          </a:p>
          <a:p>
            <a:pPr lvl="1">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BFEs are not shown</a:t>
            </a:r>
            <a:br>
              <a:rPr lang="en-US" sz="2200" dirty="0" smtClean="0">
                <a:solidFill>
                  <a:srgbClr val="00007E"/>
                </a:solidFill>
                <a:effectLst/>
                <a:latin typeface="Times New Roman" pitchFamily="18" charset="0"/>
                <a:cs typeface="Times New Roman" pitchFamily="18" charset="0"/>
              </a:rPr>
            </a:br>
            <a:r>
              <a:rPr lang="en-US" sz="2200" dirty="0" smtClean="0">
                <a:solidFill>
                  <a:srgbClr val="00007E"/>
                </a:solidFill>
                <a:effectLst/>
                <a:latin typeface="Times New Roman" pitchFamily="18" charset="0"/>
                <a:cs typeface="Times New Roman" pitchFamily="18" charset="0"/>
              </a:rPr>
              <a:t>(can be provided as a GIS layer)</a:t>
            </a:r>
          </a:p>
          <a:p>
            <a:pPr lvl="1">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Cross Sections NOT shown</a:t>
            </a:r>
          </a:p>
          <a:p>
            <a:pPr lvl="1">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Floodways Not Shown</a:t>
            </a:r>
          </a:p>
          <a:p>
            <a:pPr lvl="1">
              <a:buClr>
                <a:srgbClr val="00007E"/>
              </a:buClr>
              <a:buFont typeface="Wingdings" pitchFamily="2" charset="2"/>
              <a:buChar char="§"/>
              <a:defRPr/>
            </a:pPr>
            <a:r>
              <a:rPr lang="en-US" sz="2200" dirty="0" smtClean="0">
                <a:solidFill>
                  <a:srgbClr val="00007E"/>
                </a:solidFill>
                <a:effectLst/>
                <a:latin typeface="Times New Roman" pitchFamily="18" charset="0"/>
                <a:cs typeface="Times New Roman" pitchFamily="18" charset="0"/>
              </a:rPr>
              <a:t>Is considered a Unnumbered A Zone </a:t>
            </a:r>
          </a:p>
          <a:p>
            <a:pPr>
              <a:defRPr/>
            </a:pPr>
            <a:endParaRPr lang="en-US" sz="2400" dirty="0" smtClean="0"/>
          </a:p>
        </p:txBody>
      </p:sp>
      <p:sp>
        <p:nvSpPr>
          <p:cNvPr id="49154" name="Slide Number Placeholder 6"/>
          <p:cNvSpPr>
            <a:spLocks noGrp="1"/>
          </p:cNvSpPr>
          <p:nvPr>
            <p:ph type="sldNum" sz="quarter" idx="12"/>
          </p:nvPr>
        </p:nvSpPr>
        <p:spPr>
          <a:noFill/>
        </p:spPr>
        <p:txBody>
          <a:bodyPr/>
          <a:lstStyle/>
          <a:p>
            <a:fld id="{3045BC3F-8E88-4511-BD33-20BC2707C762}" type="slidenum">
              <a:rPr lang="en-US" smtClean="0"/>
              <a:pPr/>
              <a:t>36</a:t>
            </a:fld>
            <a:endParaRPr lang="en-US" dirty="0" smtClean="0"/>
          </a:p>
        </p:txBody>
      </p:sp>
      <p:pic>
        <p:nvPicPr>
          <p:cNvPr id="49158" name="Picture 5" descr="AECOM_color_rgb.bmp"/>
          <p:cNvPicPr>
            <a:picLocks noChangeAspect="1"/>
          </p:cNvPicPr>
          <p:nvPr/>
        </p:nvPicPr>
        <p:blipFill>
          <a:blip r:embed="rId4"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3429000" y="152400"/>
            <a:ext cx="5715000" cy="838200"/>
          </a:xfrm>
        </p:spPr>
        <p:txBody>
          <a:bodyPr/>
          <a:lstStyle/>
          <a:p>
            <a:r>
              <a:rPr lang="en-US" sz="3600" b="1" dirty="0">
                <a:solidFill>
                  <a:srgbClr val="FFFF66"/>
                </a:solidFill>
                <a:latin typeface="Times New Roman" pitchFamily="18" charset="0"/>
                <a:cs typeface="Times New Roman" pitchFamily="18" charset="0"/>
              </a:rPr>
              <a:t>Coastal </a:t>
            </a:r>
            <a:r>
              <a:rPr lang="en-US" sz="3600" b="1" dirty="0" smtClean="0">
                <a:solidFill>
                  <a:srgbClr val="FFFF66"/>
                </a:solidFill>
                <a:latin typeface="Times New Roman" pitchFamily="18" charset="0"/>
                <a:cs typeface="Times New Roman" pitchFamily="18" charset="0"/>
              </a:rPr>
              <a:t>Modeling</a:t>
            </a:r>
            <a:endParaRPr lang="en-US" sz="3600" b="1" dirty="0">
              <a:solidFill>
                <a:srgbClr val="FFFF66"/>
              </a:solidFill>
              <a:latin typeface="Times New Roman" pitchFamily="18" charset="0"/>
              <a:cs typeface="Times New Roman" pitchFamily="18" charset="0"/>
            </a:endParaRPr>
          </a:p>
        </p:txBody>
      </p:sp>
      <p:sp>
        <p:nvSpPr>
          <p:cNvPr id="165891" name="Rectangle 3"/>
          <p:cNvSpPr>
            <a:spLocks noGrp="1" noChangeArrowheads="1"/>
          </p:cNvSpPr>
          <p:nvPr>
            <p:ph type="body" idx="1"/>
          </p:nvPr>
        </p:nvSpPr>
        <p:spPr>
          <a:xfrm>
            <a:off x="1143000" y="1905000"/>
            <a:ext cx="7772400" cy="4114800"/>
          </a:xfrm>
        </p:spPr>
        <p:txBody>
          <a:bodyPr/>
          <a:lstStyle/>
          <a:p>
            <a:pPr>
              <a:buClr>
                <a:srgbClr val="00007E"/>
              </a:buClr>
              <a:buFont typeface="Wingdings" pitchFamily="2" charset="2"/>
              <a:buChar char="§"/>
            </a:pPr>
            <a:r>
              <a:rPr lang="en-US" sz="2800" dirty="0">
                <a:solidFill>
                  <a:srgbClr val="00007E"/>
                </a:solidFill>
                <a:latin typeface="Times New Roman" pitchFamily="18" charset="0"/>
                <a:cs typeface="Times New Roman" pitchFamily="18" charset="0"/>
              </a:rPr>
              <a:t>Topography</a:t>
            </a:r>
          </a:p>
          <a:p>
            <a:pPr>
              <a:buClr>
                <a:srgbClr val="00007E"/>
              </a:buClr>
              <a:buFont typeface="Wingdings" pitchFamily="2" charset="2"/>
              <a:buChar char="§"/>
            </a:pPr>
            <a:r>
              <a:rPr lang="en-US" sz="2800" dirty="0">
                <a:solidFill>
                  <a:srgbClr val="00007E"/>
                </a:solidFill>
                <a:latin typeface="Times New Roman" pitchFamily="18" charset="0"/>
                <a:cs typeface="Times New Roman" pitchFamily="18" charset="0"/>
              </a:rPr>
              <a:t>Bathymetry</a:t>
            </a:r>
          </a:p>
          <a:p>
            <a:pPr>
              <a:buClr>
                <a:srgbClr val="00007E"/>
              </a:buClr>
              <a:buFont typeface="Wingdings" pitchFamily="2" charset="2"/>
              <a:buChar char="§"/>
            </a:pPr>
            <a:r>
              <a:rPr lang="en-US" sz="2800" dirty="0">
                <a:solidFill>
                  <a:srgbClr val="00007E"/>
                </a:solidFill>
                <a:latin typeface="Times New Roman" pitchFamily="18" charset="0"/>
                <a:cs typeface="Times New Roman" pitchFamily="18" charset="0"/>
              </a:rPr>
              <a:t>Stillwater Elevation</a:t>
            </a:r>
          </a:p>
          <a:p>
            <a:pPr lvl="1">
              <a:buClr>
                <a:srgbClr val="00007E"/>
              </a:buClr>
              <a:buFont typeface="Wingdings" pitchFamily="2" charset="2"/>
              <a:buChar char="§"/>
            </a:pPr>
            <a:r>
              <a:rPr lang="en-US" dirty="0">
                <a:solidFill>
                  <a:srgbClr val="00007E"/>
                </a:solidFill>
                <a:latin typeface="Times New Roman" pitchFamily="18" charset="0"/>
                <a:cs typeface="Times New Roman" pitchFamily="18" charset="0"/>
              </a:rPr>
              <a:t>Wave Setup</a:t>
            </a:r>
          </a:p>
          <a:p>
            <a:pPr>
              <a:buClr>
                <a:srgbClr val="00007E"/>
              </a:buClr>
              <a:buFont typeface="Wingdings" pitchFamily="2" charset="2"/>
              <a:buChar char="§"/>
            </a:pPr>
            <a:r>
              <a:rPr lang="en-US" sz="2800" dirty="0">
                <a:solidFill>
                  <a:srgbClr val="00007E"/>
                </a:solidFill>
                <a:latin typeface="Times New Roman" pitchFamily="18" charset="0"/>
                <a:cs typeface="Times New Roman" pitchFamily="18" charset="0"/>
              </a:rPr>
              <a:t>Wave Runup and Erosion Analysis </a:t>
            </a:r>
          </a:p>
          <a:p>
            <a:pPr>
              <a:buClr>
                <a:srgbClr val="00007E"/>
              </a:buClr>
              <a:buFont typeface="Wingdings" pitchFamily="2" charset="2"/>
              <a:buChar char="§"/>
            </a:pPr>
            <a:r>
              <a:rPr lang="en-US" sz="2800" dirty="0">
                <a:solidFill>
                  <a:srgbClr val="00007E"/>
                </a:solidFill>
                <a:latin typeface="Times New Roman" pitchFamily="18" charset="0"/>
                <a:cs typeface="Times New Roman" pitchFamily="18" charset="0"/>
              </a:rPr>
              <a:t>Wave Height Analysis</a:t>
            </a:r>
          </a:p>
          <a:p>
            <a:pPr>
              <a:buClr>
                <a:srgbClr val="00007E"/>
              </a:buClr>
              <a:buFont typeface="Wingdings" pitchFamily="2" charset="2"/>
              <a:buChar char="§"/>
            </a:pPr>
            <a:r>
              <a:rPr lang="en-US" sz="2800" dirty="0">
                <a:solidFill>
                  <a:srgbClr val="00007E"/>
                </a:solidFill>
                <a:latin typeface="Times New Roman" pitchFamily="18" charset="0"/>
                <a:cs typeface="Times New Roman" pitchFamily="18" charset="0"/>
              </a:rPr>
              <a:t>Mapping of Flood Elevations and Zones</a:t>
            </a:r>
          </a:p>
          <a:p>
            <a:endParaRPr lang="en-US" dirty="0"/>
          </a:p>
          <a:p>
            <a:endParaRPr lang="en-US" dirty="0"/>
          </a:p>
        </p:txBody>
      </p:sp>
      <p:pic>
        <p:nvPicPr>
          <p:cNvPr id="4" name="Picture 6"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3352800" y="0"/>
            <a:ext cx="5791200" cy="990600"/>
          </a:xfrm>
        </p:spPr>
        <p:txBody>
          <a:bodyPr/>
          <a:lstStyle/>
          <a:p>
            <a:r>
              <a:rPr lang="en-US" sz="3600" dirty="0">
                <a:latin typeface="Times New Roman" pitchFamily="18" charset="0"/>
                <a:cs typeface="Times New Roman" pitchFamily="18" charset="0"/>
              </a:rPr>
              <a:t>Coastal Modeling Approach</a:t>
            </a:r>
          </a:p>
        </p:txBody>
      </p:sp>
      <p:sp>
        <p:nvSpPr>
          <p:cNvPr id="166915" name="AutoShape 3"/>
          <p:cNvSpPr>
            <a:spLocks noChangeArrowheads="1"/>
          </p:cNvSpPr>
          <p:nvPr/>
        </p:nvSpPr>
        <p:spPr bwMode="auto">
          <a:xfrm>
            <a:off x="3200400" y="5105400"/>
            <a:ext cx="2590800" cy="838200"/>
          </a:xfrm>
          <a:prstGeom prst="flowChartAlternateProcess">
            <a:avLst/>
          </a:prstGeom>
          <a:solidFill>
            <a:srgbClr val="FFFF00"/>
          </a:solidFill>
          <a:ln w="9525">
            <a:solidFill>
              <a:schemeClr val="tx1"/>
            </a:solidFill>
            <a:miter lim="800000"/>
            <a:headEnd/>
            <a:tailEnd/>
          </a:ln>
          <a:effectLst/>
        </p:spPr>
        <p:txBody>
          <a:bodyPr wrap="none" anchor="ctr"/>
          <a:lstStyle/>
          <a:p>
            <a:pPr eaLnBrk="1" hangingPunct="1"/>
            <a:r>
              <a:rPr lang="en-US" b="1" dirty="0">
                <a:solidFill>
                  <a:srgbClr val="00007E"/>
                </a:solidFill>
                <a:latin typeface="Times New Roman" pitchFamily="18" charset="0"/>
                <a:cs typeface="Times New Roman" pitchFamily="18" charset="0"/>
              </a:rPr>
              <a:t>Coastal</a:t>
            </a:r>
          </a:p>
          <a:p>
            <a:pPr eaLnBrk="1" hangingPunct="1"/>
            <a:r>
              <a:rPr lang="en-US" b="1" dirty="0">
                <a:solidFill>
                  <a:srgbClr val="00007E"/>
                </a:solidFill>
                <a:latin typeface="Times New Roman" pitchFamily="18" charset="0"/>
                <a:cs typeface="Times New Roman" pitchFamily="18" charset="0"/>
              </a:rPr>
              <a:t>Detailed Study</a:t>
            </a:r>
          </a:p>
        </p:txBody>
      </p:sp>
      <p:grpSp>
        <p:nvGrpSpPr>
          <p:cNvPr id="2" name="Group 4"/>
          <p:cNvGrpSpPr>
            <a:grpSpLocks/>
          </p:cNvGrpSpPr>
          <p:nvPr/>
        </p:nvGrpSpPr>
        <p:grpSpPr bwMode="auto">
          <a:xfrm>
            <a:off x="381000" y="2133600"/>
            <a:ext cx="4114800" cy="2971800"/>
            <a:chOff x="240" y="960"/>
            <a:chExt cx="2592" cy="1872"/>
          </a:xfrm>
        </p:grpSpPr>
        <p:sp>
          <p:nvSpPr>
            <p:cNvPr id="166917" name="AutoShape 5"/>
            <p:cNvSpPr>
              <a:spLocks noChangeArrowheads="1"/>
            </p:cNvSpPr>
            <p:nvPr/>
          </p:nvSpPr>
          <p:spPr bwMode="auto">
            <a:xfrm>
              <a:off x="240" y="960"/>
              <a:ext cx="1584" cy="576"/>
            </a:xfrm>
            <a:prstGeom prst="flowChartAlternateProcess">
              <a:avLst/>
            </a:prstGeom>
            <a:solidFill>
              <a:srgbClr val="FFFF00"/>
            </a:solidFill>
            <a:ln w="9525">
              <a:solidFill>
                <a:srgbClr val="FFFFFF"/>
              </a:solidFill>
              <a:miter lim="800000"/>
              <a:headEnd/>
              <a:tailEnd/>
            </a:ln>
            <a:effectLst/>
          </p:spPr>
          <p:txBody>
            <a:bodyPr wrap="none" anchor="ctr"/>
            <a:lstStyle/>
            <a:p>
              <a:pPr eaLnBrk="1" hangingPunct="1"/>
              <a:endParaRPr lang="en-US" b="1" dirty="0">
                <a:solidFill>
                  <a:srgbClr val="000000"/>
                </a:solidFill>
                <a:latin typeface="Arial" charset="0"/>
              </a:endParaRPr>
            </a:p>
            <a:p>
              <a:pPr eaLnBrk="1" hangingPunct="1"/>
              <a:r>
                <a:rPr lang="en-US" b="1" dirty="0">
                  <a:solidFill>
                    <a:srgbClr val="00007E"/>
                  </a:solidFill>
                  <a:latin typeface="Times New Roman" pitchFamily="18" charset="0"/>
                  <a:cs typeface="Times New Roman" pitchFamily="18" charset="0"/>
                </a:rPr>
                <a:t>Coastal Flood </a:t>
              </a:r>
            </a:p>
            <a:p>
              <a:pPr eaLnBrk="1" hangingPunct="1"/>
              <a:r>
                <a:rPr lang="en-US" b="1" dirty="0">
                  <a:solidFill>
                    <a:srgbClr val="00007E"/>
                  </a:solidFill>
                  <a:latin typeface="Times New Roman" pitchFamily="18" charset="0"/>
                  <a:cs typeface="Times New Roman" pitchFamily="18" charset="0"/>
                </a:rPr>
                <a:t>Hazard Analysis</a:t>
              </a:r>
            </a:p>
            <a:p>
              <a:pPr eaLnBrk="1" hangingPunct="1"/>
              <a:endParaRPr lang="en-US" b="1" dirty="0">
                <a:solidFill>
                  <a:srgbClr val="000000"/>
                </a:solidFill>
                <a:latin typeface="Times New Roman" pitchFamily="18" charset="0"/>
                <a:cs typeface="Times New Roman" pitchFamily="18" charset="0"/>
              </a:endParaRPr>
            </a:p>
          </p:txBody>
        </p:sp>
        <p:cxnSp>
          <p:nvCxnSpPr>
            <p:cNvPr id="166918" name="AutoShape 6"/>
            <p:cNvCxnSpPr>
              <a:cxnSpLocks noChangeShapeType="1"/>
              <a:stCxn id="166917" idx="3"/>
              <a:endCxn id="166915" idx="0"/>
            </p:cNvCxnSpPr>
            <p:nvPr/>
          </p:nvCxnSpPr>
          <p:spPr bwMode="auto">
            <a:xfrm>
              <a:off x="1824" y="1248"/>
              <a:ext cx="1008" cy="1584"/>
            </a:xfrm>
            <a:prstGeom prst="bentConnector2">
              <a:avLst/>
            </a:prstGeom>
            <a:noFill/>
            <a:ln w="57150">
              <a:solidFill>
                <a:srgbClr val="00007E"/>
              </a:solidFill>
              <a:miter lim="800000"/>
              <a:headEnd/>
              <a:tailEnd type="triangle" w="med" len="med"/>
            </a:ln>
            <a:effectLst/>
          </p:spPr>
        </p:cxnSp>
        <p:sp>
          <p:nvSpPr>
            <p:cNvPr id="166919" name="Text Box 7"/>
            <p:cNvSpPr txBox="1">
              <a:spLocks noChangeArrowheads="1"/>
            </p:cNvSpPr>
            <p:nvPr/>
          </p:nvSpPr>
          <p:spPr bwMode="auto">
            <a:xfrm>
              <a:off x="240" y="1584"/>
              <a:ext cx="2352" cy="756"/>
            </a:xfrm>
            <a:prstGeom prst="rect">
              <a:avLst/>
            </a:prstGeom>
            <a:noFill/>
            <a:ln w="9525">
              <a:solidFill>
                <a:srgbClr val="00007E"/>
              </a:solidFill>
              <a:miter lim="800000"/>
              <a:headEnd/>
              <a:tailEnd/>
            </a:ln>
            <a:effectLst/>
          </p:spPr>
          <p:txBody>
            <a:bodyPr>
              <a:spAutoFit/>
            </a:bodyPr>
            <a:lstStyle/>
            <a:p>
              <a:pPr algn="l" eaLnBrk="1" hangingPunct="1">
                <a:buFontTx/>
                <a:buChar char="•"/>
              </a:pPr>
              <a:r>
                <a:rPr lang="en-US" sz="1800" dirty="0">
                  <a:solidFill>
                    <a:srgbClr val="00007E"/>
                  </a:solidFill>
                  <a:latin typeface="Arial" charset="0"/>
                </a:rPr>
                <a:t>  </a:t>
              </a:r>
              <a:r>
                <a:rPr lang="en-US" sz="1800" dirty="0">
                  <a:solidFill>
                    <a:srgbClr val="00007E"/>
                  </a:solidFill>
                  <a:latin typeface="Times New Roman" pitchFamily="18" charset="0"/>
                  <a:cs typeface="Times New Roman" pitchFamily="18" charset="0"/>
                </a:rPr>
                <a:t>Wave Runup &amp; Erosion Analysis</a:t>
              </a:r>
            </a:p>
            <a:p>
              <a:pPr algn="l" eaLnBrk="1" hangingPunct="1">
                <a:buFontTx/>
                <a:buChar char="•"/>
              </a:pPr>
              <a:r>
                <a:rPr lang="en-US" sz="1800" dirty="0">
                  <a:solidFill>
                    <a:srgbClr val="00007E"/>
                  </a:solidFill>
                  <a:latin typeface="Times New Roman" pitchFamily="18" charset="0"/>
                  <a:cs typeface="Times New Roman" pitchFamily="18" charset="0"/>
                </a:rPr>
                <a:t>  Wave Height Analysis</a:t>
              </a:r>
            </a:p>
            <a:p>
              <a:pPr algn="l" eaLnBrk="1" hangingPunct="1">
                <a:buFontTx/>
                <a:buChar char="•"/>
              </a:pPr>
              <a:r>
                <a:rPr lang="en-US" sz="1800" dirty="0">
                  <a:solidFill>
                    <a:srgbClr val="00007E"/>
                  </a:solidFill>
                  <a:latin typeface="Times New Roman" pitchFamily="18" charset="0"/>
                  <a:cs typeface="Times New Roman" pitchFamily="18" charset="0"/>
                </a:rPr>
                <a:t>  Mapping of Flood Elevations and</a:t>
              </a:r>
            </a:p>
            <a:p>
              <a:pPr algn="l" eaLnBrk="1" hangingPunct="1"/>
              <a:r>
                <a:rPr lang="en-US" sz="1800" dirty="0">
                  <a:solidFill>
                    <a:srgbClr val="00007E"/>
                  </a:solidFill>
                  <a:latin typeface="Times New Roman" pitchFamily="18" charset="0"/>
                  <a:cs typeface="Times New Roman" pitchFamily="18" charset="0"/>
                </a:rPr>
                <a:t>   Zones to Terrain Data</a:t>
              </a:r>
            </a:p>
          </p:txBody>
        </p:sp>
      </p:grpSp>
      <p:grpSp>
        <p:nvGrpSpPr>
          <p:cNvPr id="3" name="Group 8"/>
          <p:cNvGrpSpPr>
            <a:grpSpLocks/>
          </p:cNvGrpSpPr>
          <p:nvPr/>
        </p:nvGrpSpPr>
        <p:grpSpPr bwMode="auto">
          <a:xfrm>
            <a:off x="4495800" y="1981200"/>
            <a:ext cx="4038600" cy="3124200"/>
            <a:chOff x="2832" y="768"/>
            <a:chExt cx="2544" cy="1968"/>
          </a:xfrm>
        </p:grpSpPr>
        <p:sp>
          <p:nvSpPr>
            <p:cNvPr id="166921" name="AutoShape 9"/>
            <p:cNvSpPr>
              <a:spLocks noChangeArrowheads="1"/>
            </p:cNvSpPr>
            <p:nvPr/>
          </p:nvSpPr>
          <p:spPr bwMode="auto">
            <a:xfrm>
              <a:off x="3600" y="768"/>
              <a:ext cx="1776" cy="960"/>
            </a:xfrm>
            <a:prstGeom prst="flowChartPunchedTape">
              <a:avLst/>
            </a:prstGeom>
            <a:solidFill>
              <a:srgbClr val="FFFF00"/>
            </a:solidFill>
            <a:ln w="9525">
              <a:solidFill>
                <a:srgbClr val="FFFFFF"/>
              </a:solidFill>
              <a:miter lim="800000"/>
              <a:headEnd/>
              <a:tailEnd/>
            </a:ln>
            <a:effectLst/>
          </p:spPr>
          <p:txBody>
            <a:bodyPr wrap="none" anchor="ctr"/>
            <a:lstStyle/>
            <a:p>
              <a:pPr eaLnBrk="1" hangingPunct="1"/>
              <a:endParaRPr lang="en-US" sz="1800" b="1" dirty="0">
                <a:solidFill>
                  <a:srgbClr val="000000"/>
                </a:solidFill>
                <a:latin typeface="Arial" charset="0"/>
              </a:endParaRPr>
            </a:p>
            <a:p>
              <a:pPr eaLnBrk="1" hangingPunct="1"/>
              <a:endParaRPr lang="en-US" sz="1600" b="1" dirty="0">
                <a:solidFill>
                  <a:srgbClr val="000000"/>
                </a:solidFill>
                <a:latin typeface="Arial" charset="0"/>
              </a:endParaRPr>
            </a:p>
            <a:p>
              <a:pPr eaLnBrk="1" hangingPunct="1"/>
              <a:r>
                <a:rPr lang="en-US" sz="1600" b="1" dirty="0">
                  <a:solidFill>
                    <a:srgbClr val="00007E"/>
                  </a:solidFill>
                  <a:latin typeface="Times New Roman" pitchFamily="18" charset="0"/>
                  <a:cs typeface="Times New Roman" pitchFamily="18" charset="0"/>
                </a:rPr>
                <a:t>Hydrodynamic Storm </a:t>
              </a:r>
            </a:p>
            <a:p>
              <a:pPr eaLnBrk="1" hangingPunct="1"/>
              <a:r>
                <a:rPr lang="en-US" sz="1600" b="1" dirty="0">
                  <a:solidFill>
                    <a:srgbClr val="00007E"/>
                  </a:solidFill>
                  <a:latin typeface="Times New Roman" pitchFamily="18" charset="0"/>
                  <a:cs typeface="Times New Roman" pitchFamily="18" charset="0"/>
                </a:rPr>
                <a:t>Surge Modeling</a:t>
              </a:r>
            </a:p>
            <a:p>
              <a:pPr eaLnBrk="1" hangingPunct="1">
                <a:buFontTx/>
                <a:buChar char="•"/>
              </a:pPr>
              <a:r>
                <a:rPr lang="en-US" sz="1400" b="1" dirty="0">
                  <a:solidFill>
                    <a:srgbClr val="00007E"/>
                  </a:solidFill>
                  <a:latin typeface="Times New Roman" pitchFamily="18" charset="0"/>
                  <a:cs typeface="Times New Roman" pitchFamily="18" charset="0"/>
                </a:rPr>
                <a:t>Stillwater Elevation</a:t>
              </a:r>
            </a:p>
            <a:p>
              <a:pPr eaLnBrk="1" hangingPunct="1">
                <a:buFontTx/>
                <a:buChar char="•"/>
              </a:pPr>
              <a:r>
                <a:rPr lang="en-US" sz="1400" b="1" dirty="0">
                  <a:solidFill>
                    <a:srgbClr val="00007E"/>
                  </a:solidFill>
                  <a:latin typeface="Times New Roman" pitchFamily="18" charset="0"/>
                  <a:cs typeface="Times New Roman" pitchFamily="18" charset="0"/>
                </a:rPr>
                <a:t>Wave Setup</a:t>
              </a:r>
            </a:p>
            <a:p>
              <a:pPr eaLnBrk="1" hangingPunct="1"/>
              <a:endParaRPr lang="en-US" sz="1600" b="1" dirty="0">
                <a:solidFill>
                  <a:srgbClr val="000000"/>
                </a:solidFill>
                <a:latin typeface="Arial" charset="0"/>
              </a:endParaRPr>
            </a:p>
            <a:p>
              <a:pPr eaLnBrk="1" hangingPunct="1"/>
              <a:endParaRPr lang="en-US" sz="1800" b="1" dirty="0">
                <a:solidFill>
                  <a:srgbClr val="000000"/>
                </a:solidFill>
                <a:latin typeface="Arial" charset="0"/>
              </a:endParaRPr>
            </a:p>
          </p:txBody>
        </p:sp>
        <p:cxnSp>
          <p:nvCxnSpPr>
            <p:cNvPr id="166922" name="AutoShape 10"/>
            <p:cNvCxnSpPr>
              <a:cxnSpLocks noChangeShapeType="1"/>
              <a:stCxn id="166921" idx="1"/>
              <a:endCxn id="166915" idx="0"/>
            </p:cNvCxnSpPr>
            <p:nvPr/>
          </p:nvCxnSpPr>
          <p:spPr bwMode="auto">
            <a:xfrm rot="10800000" flipV="1">
              <a:off x="2832" y="1248"/>
              <a:ext cx="768" cy="1488"/>
            </a:xfrm>
            <a:prstGeom prst="curvedConnector2">
              <a:avLst/>
            </a:prstGeom>
            <a:noFill/>
            <a:ln w="76200">
              <a:solidFill>
                <a:srgbClr val="00007E"/>
              </a:solidFill>
              <a:round/>
              <a:headEnd/>
              <a:tailEnd type="triangle" w="med" len="med"/>
            </a:ln>
            <a:effectLst/>
          </p:spPr>
        </p:cxnSp>
      </p:grpSp>
      <p:pic>
        <p:nvPicPr>
          <p:cNvPr id="15" name="Picture 6"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6915"/>
                                        </p:tgtEl>
                                        <p:attrNameLst>
                                          <p:attrName>style.visibility</p:attrName>
                                        </p:attrNameLst>
                                      </p:cBhvr>
                                      <p:to>
                                        <p:strVal val="visible"/>
                                      </p:to>
                                    </p:set>
                                    <p:anim calcmode="lin" valueType="num">
                                      <p:cBhvr additive="base">
                                        <p:cTn id="19" dur="500" fill="hold"/>
                                        <p:tgtEl>
                                          <p:spTgt spid="166915"/>
                                        </p:tgtEl>
                                        <p:attrNameLst>
                                          <p:attrName>ppt_x</p:attrName>
                                        </p:attrNameLst>
                                      </p:cBhvr>
                                      <p:tavLst>
                                        <p:tav tm="0">
                                          <p:val>
                                            <p:strVal val="#ppt_x"/>
                                          </p:val>
                                        </p:tav>
                                        <p:tav tm="100000">
                                          <p:val>
                                            <p:strVal val="#ppt_x"/>
                                          </p:val>
                                        </p:tav>
                                      </p:tavLst>
                                    </p:anim>
                                    <p:anim calcmode="lin" valueType="num">
                                      <p:cBhvr additive="base">
                                        <p:cTn id="20" dur="500" fill="hold"/>
                                        <p:tgtEl>
                                          <p:spTgt spid="1669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1"/>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spcBef>
                <a:spcPct val="50000"/>
              </a:spcBef>
            </a:pPr>
            <a:fld id="{E8AF62A3-C166-4AE1-A57A-587FC7773318}" type="slidenum">
              <a:rPr lang="en-US" sz="1400"/>
              <a:pPr algn="r">
                <a:spcBef>
                  <a:spcPct val="50000"/>
                </a:spcBef>
              </a:pPr>
              <a:t>39</a:t>
            </a:fld>
            <a:endParaRPr lang="en-US" sz="1400" dirty="0"/>
          </a:p>
        </p:txBody>
      </p:sp>
      <p:pic>
        <p:nvPicPr>
          <p:cNvPr id="28675" name="Picture 3"/>
          <p:cNvPicPr>
            <a:picLocks noChangeAspect="1" noChangeArrowheads="1"/>
          </p:cNvPicPr>
          <p:nvPr/>
        </p:nvPicPr>
        <p:blipFill>
          <a:blip r:embed="rId3" cstate="print"/>
          <a:srcRect l="6459" t="2696" r="9689"/>
          <a:stretch>
            <a:fillRect/>
          </a:stretch>
        </p:blipFill>
        <p:spPr bwMode="auto">
          <a:xfrm>
            <a:off x="4876800" y="2133600"/>
            <a:ext cx="4191000" cy="4159250"/>
          </a:xfrm>
          <a:prstGeom prst="rect">
            <a:avLst/>
          </a:prstGeom>
          <a:noFill/>
          <a:ln w="9525">
            <a:noFill/>
            <a:miter lim="800000"/>
            <a:headEnd/>
            <a:tailEnd/>
          </a:ln>
        </p:spPr>
      </p:pic>
      <p:pic>
        <p:nvPicPr>
          <p:cNvPr id="28677" name="Picture 5"/>
          <p:cNvPicPr>
            <a:picLocks noChangeAspect="1" noChangeArrowheads="1"/>
          </p:cNvPicPr>
          <p:nvPr/>
        </p:nvPicPr>
        <p:blipFill>
          <a:blip r:embed="rId4" cstate="print"/>
          <a:srcRect/>
          <a:stretch>
            <a:fillRect/>
          </a:stretch>
        </p:blipFill>
        <p:spPr bwMode="auto">
          <a:xfrm>
            <a:off x="304800" y="2133600"/>
            <a:ext cx="4114800" cy="3087688"/>
          </a:xfrm>
          <a:prstGeom prst="rect">
            <a:avLst/>
          </a:prstGeom>
          <a:noFill/>
          <a:ln w="9525">
            <a:noFill/>
            <a:miter lim="800000"/>
            <a:headEnd/>
            <a:tailEnd/>
          </a:ln>
        </p:spPr>
      </p:pic>
      <p:sp>
        <p:nvSpPr>
          <p:cNvPr id="28678" name="Rectangle 6"/>
          <p:cNvSpPr>
            <a:spLocks noChangeArrowheads="1"/>
          </p:cNvSpPr>
          <p:nvPr/>
        </p:nvSpPr>
        <p:spPr bwMode="auto">
          <a:xfrm>
            <a:off x="6553200" y="3429000"/>
            <a:ext cx="533400" cy="381000"/>
          </a:xfrm>
          <a:prstGeom prst="rect">
            <a:avLst/>
          </a:prstGeom>
          <a:noFill/>
          <a:ln w="28575">
            <a:solidFill>
              <a:srgbClr val="FF0000"/>
            </a:solidFill>
            <a:miter lim="800000"/>
            <a:headEnd/>
            <a:tailEnd/>
          </a:ln>
        </p:spPr>
        <p:txBody>
          <a:bodyPr wrap="none" anchor="ctr"/>
          <a:lstStyle/>
          <a:p>
            <a:endParaRPr lang="en-US" dirty="0"/>
          </a:p>
        </p:txBody>
      </p:sp>
      <p:sp>
        <p:nvSpPr>
          <p:cNvPr id="28679" name="Line 7"/>
          <p:cNvSpPr>
            <a:spLocks noChangeShapeType="1"/>
          </p:cNvSpPr>
          <p:nvPr/>
        </p:nvSpPr>
        <p:spPr bwMode="auto">
          <a:xfrm flipV="1">
            <a:off x="4419600" y="3810000"/>
            <a:ext cx="2133600" cy="1371600"/>
          </a:xfrm>
          <a:prstGeom prst="line">
            <a:avLst/>
          </a:prstGeom>
          <a:noFill/>
          <a:ln w="19050">
            <a:solidFill>
              <a:srgbClr val="FF0000"/>
            </a:solidFill>
            <a:round/>
            <a:headEnd/>
            <a:tailEnd/>
          </a:ln>
        </p:spPr>
        <p:txBody>
          <a:bodyPr/>
          <a:lstStyle/>
          <a:p>
            <a:endParaRPr lang="en-US" dirty="0"/>
          </a:p>
        </p:txBody>
      </p:sp>
      <p:sp>
        <p:nvSpPr>
          <p:cNvPr id="28680" name="Rectangle 8"/>
          <p:cNvSpPr>
            <a:spLocks noChangeArrowheads="1"/>
          </p:cNvSpPr>
          <p:nvPr/>
        </p:nvSpPr>
        <p:spPr bwMode="auto">
          <a:xfrm>
            <a:off x="304800" y="2133600"/>
            <a:ext cx="4114800" cy="3048000"/>
          </a:xfrm>
          <a:prstGeom prst="rect">
            <a:avLst/>
          </a:prstGeom>
          <a:noFill/>
          <a:ln w="28575">
            <a:solidFill>
              <a:srgbClr val="FF0000"/>
            </a:solidFill>
            <a:miter lim="800000"/>
            <a:headEnd/>
            <a:tailEnd/>
          </a:ln>
        </p:spPr>
        <p:txBody>
          <a:bodyPr wrap="none" anchor="ctr"/>
          <a:lstStyle/>
          <a:p>
            <a:endParaRPr lang="en-US" dirty="0"/>
          </a:p>
        </p:txBody>
      </p:sp>
      <p:sp>
        <p:nvSpPr>
          <p:cNvPr id="28681" name="Rectangle 2"/>
          <p:cNvSpPr>
            <a:spLocks noChangeArrowheads="1"/>
          </p:cNvSpPr>
          <p:nvPr/>
        </p:nvSpPr>
        <p:spPr bwMode="auto">
          <a:xfrm>
            <a:off x="5029200" y="1752600"/>
            <a:ext cx="4114800" cy="914400"/>
          </a:xfrm>
          <a:prstGeom prst="rect">
            <a:avLst/>
          </a:prstGeom>
          <a:solidFill>
            <a:srgbClr val="FFFFFF"/>
          </a:solidFill>
          <a:ln w="9525">
            <a:noFill/>
            <a:miter lim="800000"/>
            <a:headEnd/>
            <a:tailEnd/>
          </a:ln>
        </p:spPr>
        <p:txBody>
          <a:bodyPr anchor="b"/>
          <a:lstStyle/>
          <a:p>
            <a:r>
              <a:rPr kumimoji="1" lang="en-US" sz="2800" b="1" dirty="0">
                <a:solidFill>
                  <a:schemeClr val="bg2"/>
                </a:solidFill>
                <a:latin typeface="Arial" charset="0"/>
                <a:cs typeface="Times New Roman" pitchFamily="18" charset="0"/>
              </a:rPr>
              <a:t>ADCIRC Storm Surge Model Grid</a:t>
            </a:r>
          </a:p>
        </p:txBody>
      </p:sp>
      <p:sp>
        <p:nvSpPr>
          <p:cNvPr id="28682" name="Line 10"/>
          <p:cNvSpPr>
            <a:spLocks noChangeShapeType="1"/>
          </p:cNvSpPr>
          <p:nvPr/>
        </p:nvSpPr>
        <p:spPr bwMode="auto">
          <a:xfrm>
            <a:off x="4419600" y="2133600"/>
            <a:ext cx="2133600" cy="1295400"/>
          </a:xfrm>
          <a:prstGeom prst="line">
            <a:avLst/>
          </a:prstGeom>
          <a:noFill/>
          <a:ln w="19050">
            <a:solidFill>
              <a:srgbClr val="FF0000"/>
            </a:solidFill>
            <a:round/>
            <a:headEnd/>
            <a:tailEnd/>
          </a:ln>
        </p:spPr>
        <p:txBody>
          <a:bodyPr/>
          <a:lstStyle/>
          <a:p>
            <a:endParaRPr lang="en-US" dirty="0"/>
          </a:p>
        </p:txBody>
      </p:sp>
      <p:pic>
        <p:nvPicPr>
          <p:cNvPr id="11" name="Picture 6" descr="AECOM_color_rgb.bmp"/>
          <p:cNvPicPr>
            <a:picLocks noChangeAspect="1"/>
          </p:cNvPicPr>
          <p:nvPr/>
        </p:nvPicPr>
        <p:blipFill>
          <a:blip r:embed="rId5" cstate="print"/>
          <a:srcRect/>
          <a:stretch>
            <a:fillRect/>
          </a:stretch>
        </p:blipFill>
        <p:spPr bwMode="auto">
          <a:xfrm>
            <a:off x="7096125" y="6126163"/>
            <a:ext cx="2047875" cy="731837"/>
          </a:xfrm>
          <a:prstGeom prst="rect">
            <a:avLst/>
          </a:prstGeom>
          <a:noFill/>
          <a:ln w="9525">
            <a:noFill/>
            <a:miter lim="800000"/>
            <a:headEnd/>
            <a:tailEnd/>
          </a:ln>
        </p:spPr>
      </p:pic>
      <p:sp>
        <p:nvSpPr>
          <p:cNvPr id="12" name="Rectangle 11"/>
          <p:cNvSpPr/>
          <p:nvPr/>
        </p:nvSpPr>
        <p:spPr>
          <a:xfrm>
            <a:off x="3463472" y="0"/>
            <a:ext cx="5680528" cy="1138773"/>
          </a:xfrm>
          <a:prstGeom prst="rect">
            <a:avLst/>
          </a:prstGeom>
        </p:spPr>
        <p:txBody>
          <a:bodyPr wrap="square">
            <a:spAutoFit/>
          </a:bodyPr>
          <a:lstStyle/>
          <a:p>
            <a:r>
              <a:rPr lang="en-US" sz="4000" b="1" dirty="0" smtClean="0">
                <a:solidFill>
                  <a:srgbClr val="FFFF66"/>
                </a:solidFill>
                <a:latin typeface="Times New Roman" pitchFamily="18" charset="0"/>
                <a:cs typeface="Times New Roman" pitchFamily="18" charset="0"/>
              </a:rPr>
              <a:t>Coastal Modeling       </a:t>
            </a:r>
            <a:r>
              <a:rPr lang="en-US" sz="2800" b="1" dirty="0" smtClean="0">
                <a:solidFill>
                  <a:srgbClr val="FFFF66"/>
                </a:solidFill>
                <a:latin typeface="Times New Roman" pitchFamily="18" charset="0"/>
                <a:cs typeface="Times New Roman" pitchFamily="18" charset="0"/>
              </a:rPr>
              <a:t>Storm Surge</a:t>
            </a:r>
            <a:endParaRPr lang="en-US" sz="2800" b="1" dirty="0">
              <a:solidFill>
                <a:srgbClr val="FFFF66"/>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1"/>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spcBef>
                <a:spcPct val="50000"/>
              </a:spcBef>
            </a:pPr>
            <a:fld id="{597F58D2-EF9D-4E22-B906-006AF96438C2}" type="slidenum">
              <a:rPr lang="en-US" sz="1400"/>
              <a:pPr algn="r">
                <a:spcBef>
                  <a:spcPct val="50000"/>
                </a:spcBef>
              </a:pPr>
              <a:t>40</a:t>
            </a:fld>
            <a:endParaRPr lang="en-US" sz="1400" dirty="0"/>
          </a:p>
        </p:txBody>
      </p:sp>
      <p:sp>
        <p:nvSpPr>
          <p:cNvPr id="29700" name="Rectangle 4"/>
          <p:cNvSpPr>
            <a:spLocks noGrp="1" noChangeArrowheads="1"/>
          </p:cNvSpPr>
          <p:nvPr>
            <p:ph type="body" sz="half" idx="4294967295"/>
          </p:nvPr>
        </p:nvSpPr>
        <p:spPr>
          <a:xfrm>
            <a:off x="152400" y="2057400"/>
            <a:ext cx="3810000" cy="3505200"/>
          </a:xfrm>
          <a:noFill/>
        </p:spPr>
        <p:txBody>
          <a:bodyPr/>
          <a:lstStyle/>
          <a:p>
            <a:pPr>
              <a:buFont typeface="Monotype Sorts" pitchFamily="2" charset="2"/>
              <a:buNone/>
            </a:pPr>
            <a:r>
              <a:rPr lang="en-US" sz="2800" dirty="0" smtClean="0">
                <a:solidFill>
                  <a:srgbClr val="0000CC"/>
                </a:solidFill>
                <a:effectLst/>
              </a:rPr>
              <a:t>(1) Model Validation</a:t>
            </a:r>
          </a:p>
          <a:p>
            <a:pPr>
              <a:buClr>
                <a:srgbClr val="00007E"/>
              </a:buClr>
            </a:pPr>
            <a:r>
              <a:rPr lang="en-US" sz="2800" dirty="0" smtClean="0">
                <a:solidFill>
                  <a:srgbClr val="0000CC"/>
                </a:solidFill>
                <a:effectLst/>
              </a:rPr>
              <a:t>Hurricane Hazel</a:t>
            </a:r>
          </a:p>
          <a:p>
            <a:pPr>
              <a:buClr>
                <a:srgbClr val="00007E"/>
              </a:buClr>
            </a:pPr>
            <a:r>
              <a:rPr lang="en-US" sz="2800" dirty="0" smtClean="0">
                <a:solidFill>
                  <a:srgbClr val="0000CC"/>
                </a:solidFill>
                <a:effectLst/>
              </a:rPr>
              <a:t>Hurricane Hugo</a:t>
            </a:r>
          </a:p>
          <a:p>
            <a:pPr>
              <a:buClr>
                <a:srgbClr val="00007E"/>
              </a:buClr>
            </a:pPr>
            <a:r>
              <a:rPr lang="en-US" sz="2800" dirty="0" smtClean="0">
                <a:solidFill>
                  <a:srgbClr val="0000CC"/>
                </a:solidFill>
                <a:effectLst/>
              </a:rPr>
              <a:t>Hurricane Ophelia</a:t>
            </a:r>
          </a:p>
        </p:txBody>
      </p:sp>
      <p:sp>
        <p:nvSpPr>
          <p:cNvPr id="29701" name="Rectangle 5"/>
          <p:cNvSpPr>
            <a:spLocks noGrp="1" noChangeArrowheads="1"/>
          </p:cNvSpPr>
          <p:nvPr>
            <p:ph type="body" sz="half" idx="4294967295"/>
          </p:nvPr>
        </p:nvSpPr>
        <p:spPr>
          <a:xfrm>
            <a:off x="4648200" y="2057400"/>
            <a:ext cx="3810000" cy="2286000"/>
          </a:xfrm>
          <a:noFill/>
        </p:spPr>
        <p:txBody>
          <a:bodyPr/>
          <a:lstStyle/>
          <a:p>
            <a:pPr>
              <a:buFont typeface="Monotype Sorts" pitchFamily="2" charset="2"/>
              <a:buNone/>
            </a:pPr>
            <a:r>
              <a:rPr lang="en-US" sz="2800" dirty="0" smtClean="0">
                <a:solidFill>
                  <a:srgbClr val="0000CC"/>
                </a:solidFill>
                <a:effectLst/>
              </a:rPr>
              <a:t>(2) Production Runs</a:t>
            </a:r>
          </a:p>
          <a:p>
            <a:pPr>
              <a:buClr>
                <a:srgbClr val="00007E"/>
              </a:buClr>
            </a:pPr>
            <a:r>
              <a:rPr lang="en-US" sz="2800" dirty="0" smtClean="0">
                <a:solidFill>
                  <a:srgbClr val="0000CC"/>
                </a:solidFill>
                <a:effectLst/>
              </a:rPr>
              <a:t>ADCIRC</a:t>
            </a:r>
          </a:p>
          <a:p>
            <a:pPr>
              <a:buClr>
                <a:srgbClr val="00007E"/>
              </a:buClr>
            </a:pPr>
            <a:r>
              <a:rPr lang="en-US" sz="2800" dirty="0" smtClean="0">
                <a:solidFill>
                  <a:srgbClr val="0000CC"/>
                </a:solidFill>
                <a:effectLst/>
              </a:rPr>
              <a:t>2D Wave model</a:t>
            </a:r>
          </a:p>
        </p:txBody>
      </p:sp>
      <p:sp>
        <p:nvSpPr>
          <p:cNvPr id="29702" name="Rectangle 6"/>
          <p:cNvSpPr>
            <a:spLocks noChangeArrowheads="1"/>
          </p:cNvSpPr>
          <p:nvPr/>
        </p:nvSpPr>
        <p:spPr bwMode="auto">
          <a:xfrm>
            <a:off x="1905000" y="4495800"/>
            <a:ext cx="6629400" cy="3505200"/>
          </a:xfrm>
          <a:prstGeom prst="rect">
            <a:avLst/>
          </a:prstGeom>
          <a:noFill/>
          <a:ln w="9525">
            <a:noFill/>
            <a:miter lim="800000"/>
            <a:headEnd/>
            <a:tailEnd/>
          </a:ln>
        </p:spPr>
        <p:txBody>
          <a:bodyPr/>
          <a:lstStyle/>
          <a:p>
            <a:pPr marL="342900" indent="-342900" algn="l">
              <a:lnSpc>
                <a:spcPct val="90000"/>
              </a:lnSpc>
              <a:spcBef>
                <a:spcPct val="20000"/>
              </a:spcBef>
              <a:buClr>
                <a:srgbClr val="FFFF66"/>
              </a:buClr>
              <a:buSzPct val="75000"/>
              <a:buFont typeface="Monotype Sorts" pitchFamily="2" charset="2"/>
              <a:buNone/>
            </a:pPr>
            <a:r>
              <a:rPr kumimoji="1" lang="en-US" sz="2800" dirty="0">
                <a:solidFill>
                  <a:srgbClr val="0000CC"/>
                </a:solidFill>
                <a:latin typeface="Arial" charset="0"/>
              </a:rPr>
              <a:t>(3) Storm Statistics</a:t>
            </a:r>
          </a:p>
          <a:p>
            <a:pPr marL="342900" indent="-342900" algn="l">
              <a:lnSpc>
                <a:spcPct val="90000"/>
              </a:lnSpc>
              <a:spcBef>
                <a:spcPct val="20000"/>
              </a:spcBef>
              <a:buClr>
                <a:srgbClr val="00007E"/>
              </a:buClr>
              <a:buSzPct val="75000"/>
              <a:buFont typeface="Monotype Sorts" pitchFamily="2" charset="2"/>
              <a:buChar char="n"/>
            </a:pPr>
            <a:r>
              <a:rPr kumimoji="1" lang="en-US" sz="2800" dirty="0">
                <a:solidFill>
                  <a:srgbClr val="0000CC"/>
                </a:solidFill>
                <a:latin typeface="Arial" charset="0"/>
              </a:rPr>
              <a:t>Produce 10-, 50-, 100-, and 500-yr stillwater plus wave setup values for overland wave modeling</a:t>
            </a:r>
          </a:p>
        </p:txBody>
      </p:sp>
      <p:sp>
        <p:nvSpPr>
          <p:cNvPr id="29703" name="Rectangle 7"/>
          <p:cNvSpPr>
            <a:spLocks noChangeArrowheads="1"/>
          </p:cNvSpPr>
          <p:nvPr/>
        </p:nvSpPr>
        <p:spPr bwMode="auto">
          <a:xfrm>
            <a:off x="1905000" y="4572000"/>
            <a:ext cx="6172200" cy="1600200"/>
          </a:xfrm>
          <a:prstGeom prst="rect">
            <a:avLst/>
          </a:prstGeom>
          <a:noFill/>
          <a:ln w="19050">
            <a:solidFill>
              <a:srgbClr val="000000"/>
            </a:solidFill>
            <a:miter lim="800000"/>
            <a:headEnd/>
            <a:tailEnd/>
          </a:ln>
        </p:spPr>
        <p:txBody>
          <a:bodyPr wrap="none" anchor="ctr"/>
          <a:lstStyle/>
          <a:p>
            <a:endParaRPr lang="en-US" dirty="0"/>
          </a:p>
        </p:txBody>
      </p:sp>
      <p:sp>
        <p:nvSpPr>
          <p:cNvPr id="29704" name="Rectangle 8"/>
          <p:cNvSpPr>
            <a:spLocks noChangeArrowheads="1"/>
          </p:cNvSpPr>
          <p:nvPr/>
        </p:nvSpPr>
        <p:spPr bwMode="auto">
          <a:xfrm>
            <a:off x="152400" y="2057400"/>
            <a:ext cx="3581400" cy="2057400"/>
          </a:xfrm>
          <a:prstGeom prst="rect">
            <a:avLst/>
          </a:prstGeom>
          <a:noFill/>
          <a:ln w="19050">
            <a:solidFill>
              <a:srgbClr val="000000"/>
            </a:solidFill>
            <a:miter lim="800000"/>
            <a:headEnd/>
            <a:tailEnd/>
          </a:ln>
        </p:spPr>
        <p:txBody>
          <a:bodyPr wrap="none" anchor="ctr"/>
          <a:lstStyle/>
          <a:p>
            <a:endParaRPr lang="en-US" dirty="0"/>
          </a:p>
        </p:txBody>
      </p:sp>
      <p:sp>
        <p:nvSpPr>
          <p:cNvPr id="29705" name="Rectangle 9"/>
          <p:cNvSpPr>
            <a:spLocks noChangeArrowheads="1"/>
          </p:cNvSpPr>
          <p:nvPr/>
        </p:nvSpPr>
        <p:spPr bwMode="auto">
          <a:xfrm>
            <a:off x="4724400" y="2057400"/>
            <a:ext cx="3581400" cy="1600200"/>
          </a:xfrm>
          <a:prstGeom prst="rect">
            <a:avLst/>
          </a:prstGeom>
          <a:noFill/>
          <a:ln w="19050">
            <a:solidFill>
              <a:srgbClr val="000000"/>
            </a:solidFill>
            <a:miter lim="800000"/>
            <a:headEnd/>
            <a:tailEnd/>
          </a:ln>
        </p:spPr>
        <p:txBody>
          <a:bodyPr wrap="none" anchor="ctr"/>
          <a:lstStyle/>
          <a:p>
            <a:endParaRPr lang="en-US" dirty="0"/>
          </a:p>
        </p:txBody>
      </p:sp>
      <p:sp>
        <p:nvSpPr>
          <p:cNvPr id="29706" name="Line 10"/>
          <p:cNvSpPr>
            <a:spLocks noChangeShapeType="1"/>
          </p:cNvSpPr>
          <p:nvPr/>
        </p:nvSpPr>
        <p:spPr bwMode="auto">
          <a:xfrm flipV="1">
            <a:off x="3733800" y="3048000"/>
            <a:ext cx="914400" cy="0"/>
          </a:xfrm>
          <a:prstGeom prst="line">
            <a:avLst/>
          </a:prstGeom>
          <a:noFill/>
          <a:ln w="76200">
            <a:solidFill>
              <a:schemeClr val="bg2"/>
            </a:solidFill>
            <a:round/>
            <a:headEnd/>
            <a:tailEnd type="triangle" w="med" len="med"/>
          </a:ln>
        </p:spPr>
        <p:txBody>
          <a:bodyPr/>
          <a:lstStyle/>
          <a:p>
            <a:endParaRPr lang="en-US" dirty="0"/>
          </a:p>
        </p:txBody>
      </p:sp>
      <p:sp>
        <p:nvSpPr>
          <p:cNvPr id="29707" name="Line 11"/>
          <p:cNvSpPr>
            <a:spLocks noChangeShapeType="1"/>
          </p:cNvSpPr>
          <p:nvPr/>
        </p:nvSpPr>
        <p:spPr bwMode="auto">
          <a:xfrm>
            <a:off x="6096000" y="3657600"/>
            <a:ext cx="0" cy="838200"/>
          </a:xfrm>
          <a:prstGeom prst="line">
            <a:avLst/>
          </a:prstGeom>
          <a:noFill/>
          <a:ln w="76200">
            <a:solidFill>
              <a:schemeClr val="bg2"/>
            </a:solidFill>
            <a:round/>
            <a:headEnd/>
            <a:tailEnd type="triangle" w="med" len="med"/>
          </a:ln>
        </p:spPr>
        <p:txBody>
          <a:bodyPr/>
          <a:lstStyle/>
          <a:p>
            <a:endParaRPr lang="en-US" dirty="0"/>
          </a:p>
        </p:txBody>
      </p:sp>
      <p:pic>
        <p:nvPicPr>
          <p:cNvPr id="12" name="Picture 6" descr="AECOM_color_rgb.bmp"/>
          <p:cNvPicPr>
            <a:picLocks noChangeAspect="1"/>
          </p:cNvPicPr>
          <p:nvPr/>
        </p:nvPicPr>
        <p:blipFill>
          <a:blip r:embed="rId3" cstate="print"/>
          <a:srcRect/>
          <a:stretch>
            <a:fillRect/>
          </a:stretch>
        </p:blipFill>
        <p:spPr bwMode="auto">
          <a:xfrm>
            <a:off x="7299733" y="6199600"/>
            <a:ext cx="1844267" cy="658400"/>
          </a:xfrm>
          <a:prstGeom prst="rect">
            <a:avLst/>
          </a:prstGeom>
          <a:noFill/>
          <a:ln w="9525">
            <a:noFill/>
            <a:miter lim="800000"/>
            <a:headEnd/>
            <a:tailEnd/>
          </a:ln>
        </p:spPr>
      </p:pic>
      <p:sp>
        <p:nvSpPr>
          <p:cNvPr id="13" name="Rectangle 12"/>
          <p:cNvSpPr/>
          <p:nvPr/>
        </p:nvSpPr>
        <p:spPr>
          <a:xfrm>
            <a:off x="3276600" y="-152400"/>
            <a:ext cx="5715000" cy="1138773"/>
          </a:xfrm>
          <a:prstGeom prst="rect">
            <a:avLst/>
          </a:prstGeom>
        </p:spPr>
        <p:txBody>
          <a:bodyPr wrap="square">
            <a:spAutoFit/>
          </a:bodyPr>
          <a:lstStyle/>
          <a:p>
            <a:r>
              <a:rPr lang="en-US" sz="4000" b="1" dirty="0" smtClean="0">
                <a:solidFill>
                  <a:srgbClr val="FFFF66"/>
                </a:solidFill>
                <a:latin typeface="Times New Roman" pitchFamily="18" charset="0"/>
                <a:cs typeface="Times New Roman" pitchFamily="18" charset="0"/>
              </a:rPr>
              <a:t>Coastal Modeling       </a:t>
            </a:r>
            <a:r>
              <a:rPr lang="en-US" sz="2800" b="1" dirty="0" smtClean="0">
                <a:solidFill>
                  <a:srgbClr val="FFFF66"/>
                </a:solidFill>
                <a:latin typeface="Times New Roman" pitchFamily="18" charset="0"/>
                <a:cs typeface="Times New Roman" pitchFamily="18" charset="0"/>
              </a:rPr>
              <a:t>Storm Surge</a:t>
            </a:r>
            <a:endParaRPr lang="en-US" sz="2800" b="1" dirty="0">
              <a:solidFill>
                <a:srgbClr val="FFFF66"/>
              </a:solidFill>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0"/>
            <a:ext cx="6248400" cy="990600"/>
          </a:xfrm>
        </p:spPr>
        <p:txBody>
          <a:bodyPr/>
          <a:lstStyle/>
          <a:p>
            <a:r>
              <a:rPr lang="en-US" sz="4000" dirty="0" smtClean="0">
                <a:latin typeface="Times New Roman" pitchFamily="18" charset="0"/>
                <a:cs typeface="Times New Roman" pitchFamily="18" charset="0"/>
              </a:rPr>
              <a:t>Coastal Modeling           </a:t>
            </a:r>
            <a:r>
              <a:rPr lang="en-US" sz="2800" dirty="0" smtClean="0">
                <a:latin typeface="Times New Roman" pitchFamily="18" charset="0"/>
                <a:cs typeface="Times New Roman" pitchFamily="18" charset="0"/>
              </a:rPr>
              <a:t>Wave Height Analysis in WISE</a:t>
            </a:r>
            <a:endParaRPr lang="en-US" sz="2800" dirty="0"/>
          </a:p>
        </p:txBody>
      </p:sp>
      <p:sp>
        <p:nvSpPr>
          <p:cNvPr id="3" name="Content Placeholder 2"/>
          <p:cNvSpPr>
            <a:spLocks noGrp="1"/>
          </p:cNvSpPr>
          <p:nvPr>
            <p:ph idx="1"/>
          </p:nvPr>
        </p:nvSpPr>
        <p:spPr>
          <a:xfrm>
            <a:off x="1295400" y="4114800"/>
            <a:ext cx="7467600" cy="1143000"/>
          </a:xfrm>
        </p:spPr>
        <p:txBody>
          <a:bodyPr/>
          <a:lstStyle/>
          <a:p>
            <a:pPr>
              <a:buClr>
                <a:srgbClr val="00007E"/>
              </a:buClr>
              <a:buSzPct val="100000"/>
              <a:buFont typeface="Wingdings" pitchFamily="2" charset="2"/>
              <a:buChar char="§"/>
            </a:pPr>
            <a:r>
              <a:rPr lang="en-US" sz="1800" dirty="0" smtClean="0">
                <a:solidFill>
                  <a:srgbClr val="00007E"/>
                </a:solidFill>
                <a:effectLst/>
                <a:latin typeface="Times New Roman" pitchFamily="18" charset="0"/>
                <a:cs typeface="Times New Roman" pitchFamily="18" charset="0"/>
              </a:rPr>
              <a:t>Erosion</a:t>
            </a:r>
          </a:p>
          <a:p>
            <a:pPr lvl="1">
              <a:buClr>
                <a:srgbClr val="00007E"/>
              </a:buClr>
              <a:buSzPct val="75000"/>
              <a:buFont typeface="Wingdings" pitchFamily="2" charset="2"/>
              <a:buChar char="§"/>
            </a:pPr>
            <a:r>
              <a:rPr lang="en-US" sz="1800" dirty="0" smtClean="0">
                <a:solidFill>
                  <a:srgbClr val="00007E"/>
                </a:solidFill>
                <a:effectLst/>
                <a:latin typeface="Times New Roman" pitchFamily="18" charset="0"/>
                <a:cs typeface="Times New Roman" pitchFamily="18" charset="0"/>
              </a:rPr>
              <a:t>Calculations automated – much quicker than CHAMP</a:t>
            </a:r>
          </a:p>
          <a:p>
            <a:pPr>
              <a:buClr>
                <a:srgbClr val="00007E"/>
              </a:buClr>
              <a:buSzPct val="100000"/>
              <a:buFont typeface="Wingdings" pitchFamily="2" charset="2"/>
              <a:buChar char="§"/>
            </a:pPr>
            <a:r>
              <a:rPr lang="en-US" sz="1800" dirty="0" smtClean="0">
                <a:solidFill>
                  <a:srgbClr val="00007E"/>
                </a:solidFill>
                <a:effectLst/>
                <a:latin typeface="Times New Roman" pitchFamily="18" charset="0"/>
                <a:cs typeface="Times New Roman" pitchFamily="18" charset="0"/>
              </a:rPr>
              <a:t>CHAMP, WHAFIS, &amp; RUNUP</a:t>
            </a:r>
          </a:p>
          <a:p>
            <a:pPr lvl="1">
              <a:buClr>
                <a:srgbClr val="00007E"/>
              </a:buClr>
              <a:buSzPct val="75000"/>
              <a:buFont typeface="Wingdings" pitchFamily="2" charset="2"/>
              <a:buChar char="§"/>
            </a:pPr>
            <a:r>
              <a:rPr lang="en-US" sz="1800" dirty="0" smtClean="0">
                <a:solidFill>
                  <a:srgbClr val="00007E"/>
                </a:solidFill>
                <a:effectLst/>
                <a:latin typeface="Times New Roman" pitchFamily="18" charset="0"/>
                <a:cs typeface="Times New Roman" pitchFamily="18" charset="0"/>
              </a:rPr>
              <a:t>Exports </a:t>
            </a:r>
            <a:r>
              <a:rPr lang="en-US" sz="1800" dirty="0" err="1" smtClean="0">
                <a:solidFill>
                  <a:srgbClr val="00007E"/>
                </a:solidFill>
                <a:effectLst/>
                <a:latin typeface="Times New Roman" pitchFamily="18" charset="0"/>
                <a:cs typeface="Times New Roman" pitchFamily="18" charset="0"/>
              </a:rPr>
              <a:t>topo</a:t>
            </a:r>
            <a:r>
              <a:rPr lang="en-US" sz="1800" dirty="0" smtClean="0">
                <a:solidFill>
                  <a:srgbClr val="00007E"/>
                </a:solidFill>
                <a:effectLst/>
                <a:latin typeface="Times New Roman" pitchFamily="18" charset="0"/>
                <a:cs typeface="Times New Roman" pitchFamily="18" charset="0"/>
              </a:rPr>
              <a:t> and land use data into CHAMP for WHAFIS &amp; RUNUP</a:t>
            </a:r>
          </a:p>
          <a:p>
            <a:pPr>
              <a:buClr>
                <a:srgbClr val="00007E"/>
              </a:buClr>
              <a:buSzPct val="100000"/>
              <a:buFont typeface="Wingdings" pitchFamily="2" charset="2"/>
              <a:buChar char="§"/>
            </a:pPr>
            <a:r>
              <a:rPr lang="en-US" sz="1800" dirty="0" smtClean="0">
                <a:solidFill>
                  <a:srgbClr val="00007E"/>
                </a:solidFill>
                <a:effectLst/>
                <a:latin typeface="Times New Roman" pitchFamily="18" charset="0"/>
                <a:cs typeface="Times New Roman" pitchFamily="18" charset="0"/>
              </a:rPr>
              <a:t>Mapping</a:t>
            </a:r>
          </a:p>
          <a:p>
            <a:pPr lvl="1">
              <a:buClr>
                <a:srgbClr val="00007E"/>
              </a:buClr>
              <a:buSzPct val="75000"/>
              <a:buFont typeface="Wingdings" pitchFamily="2" charset="2"/>
              <a:buChar char="§"/>
            </a:pPr>
            <a:r>
              <a:rPr lang="en-US" sz="1800" dirty="0" smtClean="0">
                <a:solidFill>
                  <a:srgbClr val="00007E"/>
                </a:solidFill>
                <a:effectLst/>
                <a:latin typeface="Times New Roman" pitchFamily="18" charset="0"/>
                <a:cs typeface="Times New Roman" pitchFamily="18" charset="0"/>
              </a:rPr>
              <a:t>Imports results from CHAMP into WISE for mapping </a:t>
            </a:r>
          </a:p>
          <a:p>
            <a:endParaRPr lang="en-US" dirty="0"/>
          </a:p>
        </p:txBody>
      </p:sp>
      <p:sp>
        <p:nvSpPr>
          <p:cNvPr id="4" name="Slide Number Placeholder 3"/>
          <p:cNvSpPr>
            <a:spLocks noGrp="1"/>
          </p:cNvSpPr>
          <p:nvPr>
            <p:ph type="sldNum" sz="quarter" idx="12"/>
          </p:nvPr>
        </p:nvSpPr>
        <p:spPr/>
        <p:txBody>
          <a:bodyPr/>
          <a:lstStyle/>
          <a:p>
            <a:pPr>
              <a:defRPr/>
            </a:pPr>
            <a:endParaRPr lang="en-US" dirty="0"/>
          </a:p>
        </p:txBody>
      </p:sp>
      <p:pic>
        <p:nvPicPr>
          <p:cNvPr id="5" name="Picture 6"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6" name="Picture 5" descr="Plan view with Auto Trans"/>
          <p:cNvPicPr>
            <a:picLocks noChangeAspect="1" noChangeArrowheads="1"/>
          </p:cNvPicPr>
          <p:nvPr/>
        </p:nvPicPr>
        <p:blipFill>
          <a:blip r:embed="rId3" cstate="print"/>
          <a:srcRect/>
          <a:stretch>
            <a:fillRect/>
          </a:stretch>
        </p:blipFill>
        <p:spPr bwMode="auto">
          <a:xfrm>
            <a:off x="228600" y="1981200"/>
            <a:ext cx="2806700" cy="2103438"/>
          </a:xfrm>
          <a:prstGeom prst="rect">
            <a:avLst/>
          </a:prstGeom>
          <a:noFill/>
          <a:ln w="9525">
            <a:solidFill>
              <a:schemeClr val="tx1"/>
            </a:solidFill>
            <a:miter lim="800000"/>
            <a:headEnd/>
            <a:tailEnd/>
          </a:ln>
        </p:spPr>
      </p:pic>
      <p:pic>
        <p:nvPicPr>
          <p:cNvPr id="7" name="Picture 4"/>
          <p:cNvPicPr>
            <a:picLocks noChangeAspect="1" noChangeArrowheads="1"/>
          </p:cNvPicPr>
          <p:nvPr/>
        </p:nvPicPr>
        <p:blipFill>
          <a:blip r:embed="rId4" cstate="print"/>
          <a:srcRect/>
          <a:stretch>
            <a:fillRect/>
          </a:stretch>
        </p:blipFill>
        <p:spPr bwMode="auto">
          <a:xfrm>
            <a:off x="3124200" y="1981200"/>
            <a:ext cx="2852737" cy="2100263"/>
          </a:xfrm>
          <a:prstGeom prst="rect">
            <a:avLst/>
          </a:prstGeom>
          <a:noFill/>
          <a:ln w="9525">
            <a:solidFill>
              <a:schemeClr val="tx1"/>
            </a:solidFill>
            <a:miter lim="800000"/>
            <a:headEnd/>
            <a:tailEnd/>
          </a:ln>
        </p:spPr>
      </p:pic>
      <p:pic>
        <p:nvPicPr>
          <p:cNvPr id="8" name="Picture 6" descr="TransectOutput"/>
          <p:cNvPicPr>
            <a:picLocks noChangeAspect="1" noChangeArrowheads="1"/>
          </p:cNvPicPr>
          <p:nvPr/>
        </p:nvPicPr>
        <p:blipFill>
          <a:blip r:embed="rId5" cstate="print"/>
          <a:srcRect/>
          <a:stretch>
            <a:fillRect/>
          </a:stretch>
        </p:blipFill>
        <p:spPr bwMode="auto">
          <a:xfrm>
            <a:off x="6096000" y="1981200"/>
            <a:ext cx="2806700" cy="2105025"/>
          </a:xfrm>
          <a:prstGeom prst="rect">
            <a:avLst/>
          </a:prstGeom>
          <a:noFill/>
          <a:ln w="9525">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0706" name="Rectangle 1026"/>
          <p:cNvSpPr>
            <a:spLocks noGrp="1" noChangeArrowheads="1"/>
          </p:cNvSpPr>
          <p:nvPr>
            <p:ph type="title"/>
          </p:nvPr>
        </p:nvSpPr>
        <p:spPr>
          <a:xfrm>
            <a:off x="3657600" y="0"/>
            <a:ext cx="5029200" cy="990600"/>
          </a:xfrm>
        </p:spPr>
        <p:txBody>
          <a:bodyPr/>
          <a:lstStyle/>
          <a:p>
            <a:pPr>
              <a:defRPr/>
            </a:pPr>
            <a:r>
              <a:rPr lang="en-US" dirty="0" smtClean="0">
                <a:latin typeface="Times New Roman" pitchFamily="18" charset="0"/>
                <a:cs typeface="Times New Roman" pitchFamily="18" charset="0"/>
              </a:rPr>
              <a:t>Redelineation</a:t>
            </a:r>
          </a:p>
        </p:txBody>
      </p:sp>
      <p:sp>
        <p:nvSpPr>
          <p:cNvPr id="51202" name="Slide Number Placeholder 6"/>
          <p:cNvSpPr>
            <a:spLocks noGrp="1"/>
          </p:cNvSpPr>
          <p:nvPr>
            <p:ph type="sldNum" sz="quarter" idx="12"/>
          </p:nvPr>
        </p:nvSpPr>
        <p:spPr>
          <a:noFill/>
        </p:spPr>
        <p:txBody>
          <a:bodyPr/>
          <a:lstStyle/>
          <a:p>
            <a:fld id="{183937F8-3623-4F21-A924-21EA45AB6599}" type="slidenum">
              <a:rPr lang="en-US" smtClean="0"/>
              <a:pPr/>
              <a:t>42</a:t>
            </a:fld>
            <a:endParaRPr lang="en-US" dirty="0" smtClean="0"/>
          </a:p>
        </p:txBody>
      </p:sp>
      <p:pic>
        <p:nvPicPr>
          <p:cNvPr id="51204" name="Picture 5"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pic>
        <p:nvPicPr>
          <p:cNvPr id="51206" name="Picture 9"/>
          <p:cNvPicPr>
            <a:picLocks noChangeAspect="1" noChangeArrowheads="1"/>
          </p:cNvPicPr>
          <p:nvPr/>
        </p:nvPicPr>
        <p:blipFill>
          <a:blip r:embed="rId4" cstate="print"/>
          <a:srcRect/>
          <a:stretch>
            <a:fillRect/>
          </a:stretch>
        </p:blipFill>
        <p:spPr bwMode="auto">
          <a:xfrm>
            <a:off x="4572000" y="2057400"/>
            <a:ext cx="4035425" cy="3429000"/>
          </a:xfrm>
          <a:prstGeom prst="rect">
            <a:avLst/>
          </a:prstGeom>
          <a:noFill/>
          <a:ln w="38100">
            <a:solidFill>
              <a:srgbClr val="00007E"/>
            </a:solidFill>
            <a:miter lim="800000"/>
            <a:headEnd/>
            <a:tailEnd/>
          </a:ln>
        </p:spPr>
      </p:pic>
      <p:pic>
        <p:nvPicPr>
          <p:cNvPr id="51208" name="Picture 10"/>
          <p:cNvPicPr>
            <a:picLocks noChangeAspect="1" noChangeArrowheads="1"/>
          </p:cNvPicPr>
          <p:nvPr/>
        </p:nvPicPr>
        <p:blipFill>
          <a:blip r:embed="rId5" cstate="print"/>
          <a:srcRect/>
          <a:stretch>
            <a:fillRect/>
          </a:stretch>
        </p:blipFill>
        <p:spPr bwMode="auto">
          <a:xfrm>
            <a:off x="381000" y="2057400"/>
            <a:ext cx="3124200" cy="3233738"/>
          </a:xfrm>
          <a:prstGeom prst="rect">
            <a:avLst/>
          </a:prstGeom>
          <a:noFill/>
          <a:ln w="38100">
            <a:solidFill>
              <a:srgbClr val="00007E"/>
            </a:solidFill>
            <a:miter lim="800000"/>
            <a:headEnd/>
            <a:tailEnd/>
          </a:ln>
        </p:spPr>
      </p:pic>
      <p:sp>
        <p:nvSpPr>
          <p:cNvPr id="51209" name="Right Arrow 14"/>
          <p:cNvSpPr>
            <a:spLocks noChangeArrowheads="1"/>
          </p:cNvSpPr>
          <p:nvPr/>
        </p:nvSpPr>
        <p:spPr bwMode="auto">
          <a:xfrm>
            <a:off x="3581400" y="3657600"/>
            <a:ext cx="901700" cy="484188"/>
          </a:xfrm>
          <a:prstGeom prst="rightArrow">
            <a:avLst>
              <a:gd name="adj1" fmla="val 50000"/>
              <a:gd name="adj2" fmla="val 50015"/>
            </a:avLst>
          </a:prstGeom>
          <a:solidFill>
            <a:schemeClr val="accent1"/>
          </a:solidFill>
          <a:ln w="76200" algn="ctr">
            <a:solidFill>
              <a:srgbClr val="FF0000"/>
            </a:solidFill>
            <a:round/>
            <a:headEnd/>
            <a:tailEnd/>
          </a:ln>
        </p:spPr>
        <p:txBody>
          <a:bodyPr/>
          <a:lstStyle/>
          <a:p>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a:xfrm>
            <a:off x="3581400" y="0"/>
            <a:ext cx="5410200" cy="990600"/>
          </a:xfrm>
        </p:spPr>
        <p:txBody>
          <a:bodyPr/>
          <a:lstStyle/>
          <a:p>
            <a:pPr>
              <a:defRPr/>
            </a:pPr>
            <a:r>
              <a:rPr lang="en-US" dirty="0" smtClean="0">
                <a:latin typeface="Times New Roman" pitchFamily="18" charset="0"/>
                <a:cs typeface="Times New Roman" pitchFamily="18" charset="0"/>
              </a:rPr>
              <a:t>Redelineation</a:t>
            </a:r>
          </a:p>
        </p:txBody>
      </p:sp>
      <p:pic>
        <p:nvPicPr>
          <p:cNvPr id="52229" name="Picture 1029" descr="access_1"/>
          <p:cNvPicPr>
            <a:picLocks noGrp="1" noChangeAspect="1" noChangeArrowheads="1"/>
          </p:cNvPicPr>
          <p:nvPr>
            <p:ph sz="half" idx="1"/>
          </p:nvPr>
        </p:nvPicPr>
        <p:blipFill>
          <a:blip r:embed="rId3" cstate="print"/>
          <a:srcRect/>
          <a:stretch>
            <a:fillRect/>
          </a:stretch>
        </p:blipFill>
        <p:spPr>
          <a:xfrm>
            <a:off x="228600" y="1905000"/>
            <a:ext cx="3810000" cy="2116138"/>
          </a:xfrm>
          <a:noFill/>
        </p:spPr>
      </p:pic>
      <p:sp>
        <p:nvSpPr>
          <p:cNvPr id="52228" name="Rectangle 1028"/>
          <p:cNvSpPr>
            <a:spLocks noGrp="1" noChangeArrowheads="1"/>
          </p:cNvSpPr>
          <p:nvPr>
            <p:ph sz="half" idx="2"/>
          </p:nvPr>
        </p:nvSpPr>
        <p:spPr>
          <a:xfrm>
            <a:off x="4724400" y="2133600"/>
            <a:ext cx="3810000" cy="3505200"/>
          </a:xfrm>
        </p:spPr>
        <p:txBody>
          <a:bodyPr/>
          <a:lstStyle/>
          <a:p>
            <a:pPr>
              <a:buClr>
                <a:srgbClr val="00007E"/>
              </a:buClr>
            </a:pPr>
            <a:r>
              <a:rPr lang="en-US" sz="2000" dirty="0" smtClean="0">
                <a:solidFill>
                  <a:srgbClr val="00007E"/>
                </a:solidFill>
                <a:effectLst/>
                <a:latin typeface="Times New Roman" charset="0"/>
                <a:cs typeface="Times New Roman" charset="0"/>
              </a:rPr>
              <a:t>Used to Update Effective Mapping with new Terrain Data</a:t>
            </a:r>
          </a:p>
          <a:p>
            <a:pPr>
              <a:buClr>
                <a:srgbClr val="00007E"/>
              </a:buClr>
            </a:pPr>
            <a:r>
              <a:rPr lang="en-US" sz="2000" dirty="0" smtClean="0">
                <a:solidFill>
                  <a:srgbClr val="00007E"/>
                </a:solidFill>
                <a:effectLst/>
                <a:latin typeface="Times New Roman" charset="0"/>
                <a:cs typeface="Times New Roman" charset="0"/>
              </a:rPr>
              <a:t>Datum Conversion to NAVD 88 from NGVD 29</a:t>
            </a:r>
          </a:p>
          <a:p>
            <a:pPr>
              <a:buClr>
                <a:srgbClr val="00007E"/>
              </a:buClr>
            </a:pPr>
            <a:r>
              <a:rPr lang="en-US" sz="2000" dirty="0" smtClean="0">
                <a:solidFill>
                  <a:srgbClr val="00007E"/>
                </a:solidFill>
                <a:effectLst/>
                <a:latin typeface="Times New Roman" charset="0"/>
                <a:cs typeface="Times New Roman" charset="0"/>
              </a:rPr>
              <a:t>Foundation is the FEMA Profile</a:t>
            </a:r>
          </a:p>
          <a:p>
            <a:pPr lvl="1">
              <a:buClr>
                <a:srgbClr val="00007E"/>
              </a:buClr>
            </a:pPr>
            <a:r>
              <a:rPr lang="en-US" sz="2000" dirty="0" smtClean="0">
                <a:solidFill>
                  <a:srgbClr val="00007E"/>
                </a:solidFill>
                <a:effectLst/>
                <a:latin typeface="Times New Roman" charset="0"/>
                <a:cs typeface="Times New Roman" charset="0"/>
              </a:rPr>
              <a:t>Recreated</a:t>
            </a:r>
          </a:p>
          <a:p>
            <a:pPr lvl="1">
              <a:buClr>
                <a:srgbClr val="00007E"/>
              </a:buClr>
            </a:pPr>
            <a:r>
              <a:rPr lang="en-US" sz="2000" dirty="0" smtClean="0">
                <a:solidFill>
                  <a:srgbClr val="00007E"/>
                </a:solidFill>
                <a:effectLst/>
                <a:latin typeface="Times New Roman" charset="0"/>
                <a:cs typeface="Times New Roman" charset="0"/>
              </a:rPr>
              <a:t>QC Checked against FDT</a:t>
            </a:r>
          </a:p>
          <a:p>
            <a:pPr lvl="1">
              <a:buClr>
                <a:srgbClr val="00007E"/>
              </a:buClr>
            </a:pPr>
            <a:r>
              <a:rPr lang="en-US" sz="2000" dirty="0" smtClean="0">
                <a:solidFill>
                  <a:srgbClr val="00007E"/>
                </a:solidFill>
                <a:effectLst/>
                <a:latin typeface="Times New Roman" charset="0"/>
                <a:cs typeface="Times New Roman" charset="0"/>
              </a:rPr>
              <a:t>Datum Shift</a:t>
            </a:r>
          </a:p>
          <a:p>
            <a:pPr>
              <a:buClr>
                <a:srgbClr val="00007E"/>
              </a:buClr>
            </a:pPr>
            <a:r>
              <a:rPr lang="en-US" sz="2000" dirty="0" smtClean="0">
                <a:solidFill>
                  <a:srgbClr val="00007E"/>
                </a:solidFill>
                <a:effectLst/>
                <a:latin typeface="Times New Roman" charset="0"/>
                <a:cs typeface="Times New Roman" charset="0"/>
              </a:rPr>
              <a:t>Floodways and Cross Sections are Digitized</a:t>
            </a:r>
          </a:p>
        </p:txBody>
      </p:sp>
      <p:sp>
        <p:nvSpPr>
          <p:cNvPr id="52226" name="Slide Number Placeholder 6"/>
          <p:cNvSpPr>
            <a:spLocks noGrp="1"/>
          </p:cNvSpPr>
          <p:nvPr>
            <p:ph type="sldNum" sz="quarter" idx="12"/>
          </p:nvPr>
        </p:nvSpPr>
        <p:spPr>
          <a:noFill/>
        </p:spPr>
        <p:txBody>
          <a:bodyPr/>
          <a:lstStyle/>
          <a:p>
            <a:fld id="{EC36D862-67F1-4410-A5E5-FA27DB173947}" type="slidenum">
              <a:rPr lang="en-US" smtClean="0"/>
              <a:pPr/>
              <a:t>43</a:t>
            </a:fld>
            <a:endParaRPr lang="en-US" dirty="0" smtClean="0"/>
          </a:p>
        </p:txBody>
      </p:sp>
      <p:pic>
        <p:nvPicPr>
          <p:cNvPr id="52230" name="Picture 1030" descr="access_2"/>
          <p:cNvPicPr>
            <a:picLocks noChangeAspect="1" noChangeArrowheads="1"/>
          </p:cNvPicPr>
          <p:nvPr/>
        </p:nvPicPr>
        <p:blipFill>
          <a:blip r:embed="rId4" cstate="print"/>
          <a:srcRect/>
          <a:stretch>
            <a:fillRect/>
          </a:stretch>
        </p:blipFill>
        <p:spPr bwMode="auto">
          <a:xfrm>
            <a:off x="1219200" y="2667000"/>
            <a:ext cx="3352800" cy="2673350"/>
          </a:xfrm>
          <a:prstGeom prst="rect">
            <a:avLst/>
          </a:prstGeom>
          <a:noFill/>
          <a:ln w="9525">
            <a:noFill/>
            <a:miter lim="800000"/>
            <a:headEnd/>
            <a:tailEnd/>
          </a:ln>
        </p:spPr>
      </p:pic>
      <p:pic>
        <p:nvPicPr>
          <p:cNvPr id="52231" name="Picture 1031" descr="Tags"/>
          <p:cNvPicPr>
            <a:picLocks noChangeAspect="1" noChangeArrowheads="1"/>
          </p:cNvPicPr>
          <p:nvPr/>
        </p:nvPicPr>
        <p:blipFill>
          <a:blip r:embed="rId5" cstate="print"/>
          <a:srcRect/>
          <a:stretch>
            <a:fillRect/>
          </a:stretch>
        </p:blipFill>
        <p:spPr bwMode="auto">
          <a:xfrm>
            <a:off x="2209800" y="4419600"/>
            <a:ext cx="2438400" cy="1754188"/>
          </a:xfrm>
          <a:prstGeom prst="rect">
            <a:avLst/>
          </a:prstGeom>
          <a:noFill/>
          <a:ln w="9525">
            <a:noFill/>
            <a:miter lim="800000"/>
            <a:headEnd/>
            <a:tailEnd/>
          </a:ln>
        </p:spPr>
      </p:pic>
      <p:pic>
        <p:nvPicPr>
          <p:cNvPr id="52232" name="Picture 7" descr="AECOM_color_rgb.bmp"/>
          <p:cNvPicPr>
            <a:picLocks noChangeAspect="1"/>
          </p:cNvPicPr>
          <p:nvPr/>
        </p:nvPicPr>
        <p:blipFill>
          <a:blip r:embed="rId6"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1026"/>
          <p:cNvSpPr>
            <a:spLocks noGrp="1" noChangeArrowheads="1"/>
          </p:cNvSpPr>
          <p:nvPr>
            <p:ph type="title"/>
          </p:nvPr>
        </p:nvSpPr>
        <p:spPr>
          <a:xfrm>
            <a:off x="3733800" y="0"/>
            <a:ext cx="5181600" cy="990600"/>
          </a:xfrm>
        </p:spPr>
        <p:txBody>
          <a:bodyPr/>
          <a:lstStyle/>
          <a:p>
            <a:pPr>
              <a:defRPr/>
            </a:pPr>
            <a:r>
              <a:rPr lang="en-US" dirty="0" smtClean="0">
                <a:latin typeface="Times New Roman" pitchFamily="18" charset="0"/>
                <a:cs typeface="Times New Roman" pitchFamily="18" charset="0"/>
              </a:rPr>
              <a:t>Redelineation</a:t>
            </a:r>
          </a:p>
        </p:txBody>
      </p:sp>
      <p:sp>
        <p:nvSpPr>
          <p:cNvPr id="202756" name="Rectangle 1028"/>
          <p:cNvSpPr>
            <a:spLocks noGrp="1" noChangeArrowheads="1"/>
          </p:cNvSpPr>
          <p:nvPr>
            <p:ph sz="half" idx="1"/>
          </p:nvPr>
        </p:nvSpPr>
        <p:spPr>
          <a:xfrm>
            <a:off x="4648200" y="2133600"/>
            <a:ext cx="4267200" cy="3810000"/>
          </a:xfrm>
        </p:spPr>
        <p:txBody>
          <a:bodyPr/>
          <a:lstStyle/>
          <a:p>
            <a:pPr>
              <a:lnSpc>
                <a:spcPct val="80000"/>
              </a:lnSpc>
              <a:buClr>
                <a:srgbClr val="00007E"/>
              </a:buClr>
              <a:defRPr/>
            </a:pPr>
            <a:r>
              <a:rPr lang="en-US" sz="2200" dirty="0" smtClean="0">
                <a:solidFill>
                  <a:srgbClr val="00007E"/>
                </a:solidFill>
                <a:effectLst/>
                <a:latin typeface="Times New Roman" pitchFamily="18" charset="0"/>
                <a:cs typeface="Times New Roman" pitchFamily="18" charset="0"/>
              </a:rPr>
              <a:t>Stream Stations usually are not adjusted to new topo</a:t>
            </a:r>
          </a:p>
          <a:p>
            <a:pPr>
              <a:lnSpc>
                <a:spcPct val="80000"/>
              </a:lnSpc>
              <a:buClr>
                <a:srgbClr val="00007E"/>
              </a:buClr>
              <a:defRPr/>
            </a:pPr>
            <a:r>
              <a:rPr lang="en-US" sz="2200" dirty="0" smtClean="0">
                <a:solidFill>
                  <a:srgbClr val="00007E"/>
                </a:solidFill>
                <a:effectLst/>
                <a:latin typeface="Times New Roman" pitchFamily="18" charset="0"/>
                <a:cs typeface="Times New Roman" pitchFamily="18" charset="0"/>
              </a:rPr>
              <a:t>FEMA Lettered Sections are supplemented with “mapping sections”</a:t>
            </a:r>
          </a:p>
          <a:p>
            <a:pPr>
              <a:lnSpc>
                <a:spcPct val="80000"/>
              </a:lnSpc>
              <a:buClr>
                <a:srgbClr val="00007E"/>
              </a:buClr>
              <a:defRPr/>
            </a:pPr>
            <a:r>
              <a:rPr lang="en-US" sz="2200" dirty="0" smtClean="0">
                <a:solidFill>
                  <a:srgbClr val="00007E"/>
                </a:solidFill>
                <a:effectLst/>
                <a:latin typeface="Times New Roman" pitchFamily="18" charset="0"/>
                <a:cs typeface="Times New Roman" pitchFamily="18" charset="0"/>
              </a:rPr>
              <a:t>Efforts made to ensure tie-ins to downstream and upstream studies</a:t>
            </a:r>
          </a:p>
          <a:p>
            <a:pPr>
              <a:lnSpc>
                <a:spcPct val="80000"/>
              </a:lnSpc>
              <a:buClr>
                <a:srgbClr val="00007E"/>
              </a:buClr>
              <a:defRPr/>
            </a:pPr>
            <a:r>
              <a:rPr lang="en-US" sz="2200" dirty="0" smtClean="0">
                <a:solidFill>
                  <a:srgbClr val="00007E"/>
                </a:solidFill>
                <a:effectLst/>
                <a:latin typeface="Times New Roman" pitchFamily="18" charset="0"/>
                <a:cs typeface="Times New Roman" pitchFamily="18" charset="0"/>
              </a:rPr>
              <a:t>Notes added to profiles as needed referencing adjacent Limited Detail Studies</a:t>
            </a:r>
          </a:p>
          <a:p>
            <a:pPr>
              <a:lnSpc>
                <a:spcPct val="80000"/>
              </a:lnSpc>
              <a:defRPr/>
            </a:pPr>
            <a:endParaRPr lang="en-US" sz="2400" dirty="0" smtClean="0"/>
          </a:p>
        </p:txBody>
      </p:sp>
      <p:sp>
        <p:nvSpPr>
          <p:cNvPr id="53250" name="Slide Number Placeholder 6"/>
          <p:cNvSpPr>
            <a:spLocks noGrp="1"/>
          </p:cNvSpPr>
          <p:nvPr>
            <p:ph type="sldNum" sz="quarter" idx="12"/>
          </p:nvPr>
        </p:nvSpPr>
        <p:spPr>
          <a:noFill/>
        </p:spPr>
        <p:txBody>
          <a:bodyPr/>
          <a:lstStyle/>
          <a:p>
            <a:fld id="{22AF02A9-112A-44B9-A1B9-258C13E8390D}" type="slidenum">
              <a:rPr lang="en-US" smtClean="0"/>
              <a:pPr/>
              <a:t>44</a:t>
            </a:fld>
            <a:endParaRPr lang="en-US" dirty="0" smtClean="0"/>
          </a:p>
        </p:txBody>
      </p:sp>
      <p:sp>
        <p:nvSpPr>
          <p:cNvPr id="53253" name="AutoShape 1030"/>
          <p:cNvSpPr>
            <a:spLocks noChangeArrowheads="1"/>
          </p:cNvSpPr>
          <p:nvPr/>
        </p:nvSpPr>
        <p:spPr bwMode="auto">
          <a:xfrm rot="5400000">
            <a:off x="2209800" y="2667000"/>
            <a:ext cx="1752600" cy="1143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084 h 21600"/>
              <a:gd name="T14" fmla="*/ 18742 w 21600"/>
              <a:gd name="T15" fmla="*/ 8074 h 21600"/>
            </a:gdLst>
            <a:ahLst/>
            <a:cxnLst>
              <a:cxn ang="T8">
                <a:pos x="T0" y="T1"/>
              </a:cxn>
              <a:cxn ang="T9">
                <a:pos x="T2" y="T3"/>
              </a:cxn>
              <a:cxn ang="T10">
                <a:pos x="T4" y="T5"/>
              </a:cxn>
              <a:cxn ang="T11">
                <a:pos x="T6" y="T7"/>
              </a:cxn>
            </a:cxnLst>
            <a:rect l="T12" t="T13" r="T14" b="T15"/>
            <a:pathLst>
              <a:path w="21600" h="21600">
                <a:moveTo>
                  <a:pt x="21600" y="6079"/>
                </a:moveTo>
                <a:lnTo>
                  <a:pt x="12892" y="0"/>
                </a:lnTo>
                <a:lnTo>
                  <a:pt x="12892" y="4084"/>
                </a:lnTo>
                <a:lnTo>
                  <a:pt x="12427" y="4084"/>
                </a:lnTo>
                <a:cubicBezTo>
                  <a:pt x="5564" y="4084"/>
                  <a:pt x="0" y="7699"/>
                  <a:pt x="0" y="12158"/>
                </a:cubicBezTo>
                <a:lnTo>
                  <a:pt x="0" y="21600"/>
                </a:lnTo>
                <a:lnTo>
                  <a:pt x="4078" y="21600"/>
                </a:lnTo>
                <a:lnTo>
                  <a:pt x="4078" y="12158"/>
                </a:lnTo>
                <a:cubicBezTo>
                  <a:pt x="4078" y="9902"/>
                  <a:pt x="7816" y="8074"/>
                  <a:pt x="12427" y="8074"/>
                </a:cubicBezTo>
                <a:lnTo>
                  <a:pt x="12892" y="8074"/>
                </a:lnTo>
                <a:lnTo>
                  <a:pt x="12892" y="12158"/>
                </a:lnTo>
                <a:close/>
              </a:path>
            </a:pathLst>
          </a:custGeom>
          <a:solidFill>
            <a:srgbClr val="FF0000"/>
          </a:solidFill>
          <a:ln w="9525">
            <a:noFill/>
            <a:miter lim="800000"/>
            <a:headEnd/>
            <a:tailEnd/>
          </a:ln>
        </p:spPr>
        <p:txBody>
          <a:bodyPr rot="10800000" vert="eaVert" wrap="none" anchor="ctr"/>
          <a:lstStyle/>
          <a:p>
            <a:endParaRPr lang="en-US" sz="1200" dirty="0">
              <a:latin typeface="Arial" charset="0"/>
            </a:endParaRPr>
          </a:p>
        </p:txBody>
      </p:sp>
      <p:pic>
        <p:nvPicPr>
          <p:cNvPr id="53254" name="Picture 7"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pic>
        <p:nvPicPr>
          <p:cNvPr id="53256" name="Picture 9"/>
          <p:cNvPicPr>
            <a:picLocks noChangeAspect="1" noChangeArrowheads="1"/>
          </p:cNvPicPr>
          <p:nvPr/>
        </p:nvPicPr>
        <p:blipFill>
          <a:blip r:embed="rId4" cstate="print"/>
          <a:srcRect/>
          <a:stretch>
            <a:fillRect/>
          </a:stretch>
        </p:blipFill>
        <p:spPr bwMode="auto">
          <a:xfrm>
            <a:off x="304800" y="2133600"/>
            <a:ext cx="2166938" cy="2243138"/>
          </a:xfrm>
          <a:prstGeom prst="rect">
            <a:avLst/>
          </a:prstGeom>
          <a:noFill/>
          <a:ln w="38100">
            <a:solidFill>
              <a:srgbClr val="00007E"/>
            </a:solidFill>
            <a:miter lim="800000"/>
            <a:headEnd/>
            <a:tailEnd/>
          </a:ln>
        </p:spPr>
      </p:pic>
      <p:pic>
        <p:nvPicPr>
          <p:cNvPr id="53257" name="Picture 9"/>
          <p:cNvPicPr>
            <a:picLocks noChangeAspect="1" noChangeArrowheads="1"/>
          </p:cNvPicPr>
          <p:nvPr/>
        </p:nvPicPr>
        <p:blipFill>
          <a:blip r:embed="rId5" cstate="print"/>
          <a:srcRect/>
          <a:stretch>
            <a:fillRect/>
          </a:stretch>
        </p:blipFill>
        <p:spPr bwMode="auto">
          <a:xfrm>
            <a:off x="2438400" y="4191000"/>
            <a:ext cx="2209800" cy="1878013"/>
          </a:xfrm>
          <a:prstGeom prst="rect">
            <a:avLst/>
          </a:prstGeom>
          <a:noFill/>
          <a:ln w="38100">
            <a:solidFill>
              <a:srgbClr val="00007E"/>
            </a:solid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0"/>
            <a:ext cx="5105400" cy="1143000"/>
          </a:xfrm>
        </p:spPr>
        <p:txBody>
          <a:bodyPr/>
          <a:lstStyle/>
          <a:p>
            <a:r>
              <a:rPr lang="en-US" b="1" dirty="0" smtClean="0">
                <a:solidFill>
                  <a:srgbClr val="FFFF66"/>
                </a:solidFill>
                <a:latin typeface="Times New Roman" pitchFamily="18" charset="0"/>
                <a:cs typeface="Times New Roman" pitchFamily="18" charset="0"/>
              </a:rPr>
              <a:t>Redelineation      </a:t>
            </a:r>
            <a:r>
              <a:rPr lang="en-US" sz="2400" b="1" dirty="0" smtClean="0">
                <a:solidFill>
                  <a:srgbClr val="FFFF66"/>
                </a:solidFill>
                <a:latin typeface="Times New Roman" pitchFamily="18" charset="0"/>
                <a:cs typeface="Times New Roman" pitchFamily="18" charset="0"/>
              </a:rPr>
              <a:t>Digitize Rectified Profiles</a:t>
            </a:r>
            <a:endParaRPr lang="en-US" sz="2400" b="1" dirty="0">
              <a:solidFill>
                <a:srgbClr val="FFFF66"/>
              </a:solidFill>
            </a:endParaRPr>
          </a:p>
        </p:txBody>
      </p:sp>
      <p:pic>
        <p:nvPicPr>
          <p:cNvPr id="5" name="Content Placeholder 4" descr="redel2.JPG"/>
          <p:cNvPicPr>
            <a:picLocks noGrp="1" noChangeAspect="1"/>
          </p:cNvPicPr>
          <p:nvPr>
            <p:ph idx="1"/>
          </p:nvPr>
        </p:nvPicPr>
        <p:blipFill>
          <a:blip r:embed="rId2" cstate="print"/>
          <a:stretch>
            <a:fillRect/>
          </a:stretch>
        </p:blipFill>
        <p:spPr>
          <a:xfrm>
            <a:off x="1644268" y="1981200"/>
            <a:ext cx="5916384" cy="4161524"/>
          </a:xfrm>
        </p:spPr>
      </p:pic>
      <p:pic>
        <p:nvPicPr>
          <p:cNvPr id="4"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657600" y="-304800"/>
            <a:ext cx="5486400" cy="1219200"/>
          </a:xfrm>
        </p:spPr>
        <p:txBody>
          <a:bodyPr/>
          <a:lstStyle/>
          <a:p>
            <a:pPr>
              <a:defRPr/>
            </a:pPr>
            <a:r>
              <a:rPr lang="en-US" dirty="0" smtClean="0">
                <a:latin typeface="Times New Roman" pitchFamily="18" charset="0"/>
                <a:cs typeface="Times New Roman" pitchFamily="18" charset="0"/>
              </a:rPr>
              <a:t>Floodplain Mapping</a:t>
            </a:r>
          </a:p>
        </p:txBody>
      </p:sp>
      <p:sp>
        <p:nvSpPr>
          <p:cNvPr id="56324" name="Rectangle 3"/>
          <p:cNvSpPr>
            <a:spLocks noGrp="1" noChangeArrowheads="1"/>
          </p:cNvSpPr>
          <p:nvPr>
            <p:ph idx="1"/>
          </p:nvPr>
        </p:nvSpPr>
        <p:spPr>
          <a:xfrm>
            <a:off x="990600" y="1981200"/>
            <a:ext cx="7162800" cy="4191000"/>
          </a:xfrm>
        </p:spPr>
        <p:txBody>
          <a:bodyPr/>
          <a:lstStyle/>
          <a:p>
            <a:pPr>
              <a:buClr>
                <a:srgbClr val="00007E"/>
              </a:buClr>
              <a:buNone/>
            </a:pPr>
            <a:r>
              <a:rPr lang="en-US" sz="4000" dirty="0" smtClean="0">
                <a:solidFill>
                  <a:srgbClr val="00007E"/>
                </a:solidFill>
                <a:effectLst/>
                <a:latin typeface="Times New Roman" charset="0"/>
                <a:cs typeface="Times New Roman" charset="0"/>
              </a:rPr>
              <a:t>Fully Automated:</a:t>
            </a:r>
          </a:p>
          <a:p>
            <a:pPr lvl="1">
              <a:buClr>
                <a:srgbClr val="00007E"/>
              </a:buClr>
              <a:buFont typeface="Wingdings" pitchFamily="2" charset="2"/>
              <a:buChar char="§"/>
            </a:pPr>
            <a:r>
              <a:rPr lang="en-US" dirty="0" smtClean="0">
                <a:solidFill>
                  <a:srgbClr val="00007E"/>
                </a:solidFill>
                <a:effectLst/>
                <a:latin typeface="Times New Roman" charset="0"/>
                <a:cs typeface="Times New Roman" charset="0"/>
              </a:rPr>
              <a:t>Mapping of flood boundaries</a:t>
            </a:r>
          </a:p>
          <a:p>
            <a:pPr lvl="1">
              <a:buClr>
                <a:srgbClr val="00007E"/>
              </a:buClr>
              <a:buFont typeface="Wingdings" pitchFamily="2" charset="2"/>
              <a:buChar char="§"/>
            </a:pPr>
            <a:r>
              <a:rPr lang="en-US" dirty="0" smtClean="0">
                <a:solidFill>
                  <a:srgbClr val="00007E"/>
                </a:solidFill>
                <a:effectLst/>
                <a:latin typeface="Times New Roman" charset="0"/>
                <a:cs typeface="Times New Roman" charset="0"/>
              </a:rPr>
              <a:t>Automated creation of profiles</a:t>
            </a:r>
          </a:p>
          <a:p>
            <a:pPr lvl="1">
              <a:buClr>
                <a:srgbClr val="00007E"/>
              </a:buClr>
              <a:buFont typeface="Wingdings" pitchFamily="2" charset="2"/>
              <a:buChar char="§"/>
            </a:pPr>
            <a:r>
              <a:rPr lang="en-US" dirty="0" smtClean="0">
                <a:solidFill>
                  <a:srgbClr val="00007E"/>
                </a:solidFill>
                <a:effectLst/>
                <a:latin typeface="Times New Roman" charset="0"/>
                <a:cs typeface="Times New Roman" charset="0"/>
              </a:rPr>
              <a:t>Placement of BFE’s to FEMA standards</a:t>
            </a:r>
          </a:p>
          <a:p>
            <a:pPr lvl="1">
              <a:spcAft>
                <a:spcPct val="20000"/>
              </a:spcAft>
              <a:buClr>
                <a:srgbClr val="00007E"/>
              </a:buClr>
              <a:buFont typeface="Wingdings" pitchFamily="2" charset="2"/>
              <a:buChar char="§"/>
            </a:pPr>
            <a:r>
              <a:rPr lang="en-US" dirty="0" smtClean="0">
                <a:solidFill>
                  <a:srgbClr val="00007E"/>
                </a:solidFill>
                <a:effectLst/>
                <a:latin typeface="Times New Roman" charset="0"/>
                <a:cs typeface="Times New Roman" charset="0"/>
              </a:rPr>
              <a:t>Generation of Floodway Data Tables</a:t>
            </a:r>
          </a:p>
          <a:p>
            <a:pPr>
              <a:spcAft>
                <a:spcPct val="20000"/>
              </a:spcAft>
              <a:buClr>
                <a:srgbClr val="00007E"/>
              </a:buClr>
              <a:buNone/>
            </a:pPr>
            <a:r>
              <a:rPr lang="en-US" sz="4000" dirty="0" smtClean="0">
                <a:solidFill>
                  <a:srgbClr val="00007E"/>
                </a:solidFill>
                <a:effectLst/>
                <a:latin typeface="Times New Roman" charset="0"/>
                <a:cs typeface="Times New Roman" charset="0"/>
              </a:rPr>
              <a:t>DFIRM product</a:t>
            </a:r>
          </a:p>
        </p:txBody>
      </p:sp>
      <p:sp>
        <p:nvSpPr>
          <p:cNvPr id="56322" name="Slide Number Placeholder 5"/>
          <p:cNvSpPr>
            <a:spLocks noGrp="1"/>
          </p:cNvSpPr>
          <p:nvPr>
            <p:ph type="sldNum" sz="quarter" idx="12"/>
          </p:nvPr>
        </p:nvSpPr>
        <p:spPr>
          <a:noFill/>
        </p:spPr>
        <p:txBody>
          <a:bodyPr/>
          <a:lstStyle/>
          <a:p>
            <a:fld id="{52A01D29-98D6-429A-9B8B-04E7308FB43B}" type="slidenum">
              <a:rPr lang="en-US" smtClean="0"/>
              <a:pPr/>
              <a:t>46</a:t>
            </a:fld>
            <a:endParaRPr lang="en-US" dirty="0" smtClean="0"/>
          </a:p>
        </p:txBody>
      </p:sp>
      <p:pic>
        <p:nvPicPr>
          <p:cNvPr id="56325"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sp>
        <p:nvSpPr>
          <p:cNvPr id="2" name="Title 1"/>
          <p:cNvSpPr>
            <a:spLocks noGrp="1"/>
          </p:cNvSpPr>
          <p:nvPr>
            <p:ph type="title"/>
          </p:nvPr>
        </p:nvSpPr>
        <p:spPr>
          <a:xfrm>
            <a:off x="3657600" y="0"/>
            <a:ext cx="5105400" cy="1143000"/>
          </a:xfrm>
        </p:spPr>
        <p:txBody>
          <a:bodyPr/>
          <a:lstStyle/>
          <a:p>
            <a:r>
              <a:rPr lang="en-US" b="1" dirty="0" smtClean="0">
                <a:solidFill>
                  <a:srgbClr val="FFFF66"/>
                </a:solidFill>
                <a:latin typeface="Times New Roman" pitchFamily="18" charset="0"/>
                <a:cs typeface="Times New Roman" pitchFamily="18" charset="0"/>
              </a:rPr>
              <a:t>Floodplain Mapping      </a:t>
            </a:r>
            <a:r>
              <a:rPr lang="en-US" sz="2000" b="1" dirty="0" smtClean="0">
                <a:solidFill>
                  <a:srgbClr val="FFFF66"/>
                </a:solidFill>
                <a:latin typeface="Times New Roman" pitchFamily="18" charset="0"/>
                <a:cs typeface="Times New Roman" pitchFamily="18" charset="0"/>
              </a:rPr>
              <a:t>Example of Flooding in GIS and on Map</a:t>
            </a:r>
            <a:endParaRPr lang="en-US" sz="2000" b="1" dirty="0">
              <a:solidFill>
                <a:srgbClr val="FFFF66"/>
              </a:solidFill>
            </a:endParaRPr>
          </a:p>
        </p:txBody>
      </p:sp>
      <p:pic>
        <p:nvPicPr>
          <p:cNvPr id="7" name="Content Placeholder 6" descr="redel4.JPG"/>
          <p:cNvPicPr>
            <a:picLocks noGrp="1" noChangeAspect="1"/>
          </p:cNvPicPr>
          <p:nvPr>
            <p:ph idx="1"/>
          </p:nvPr>
        </p:nvPicPr>
        <p:blipFill>
          <a:blip r:embed="rId3" cstate="print"/>
          <a:stretch>
            <a:fillRect/>
          </a:stretch>
        </p:blipFill>
        <p:spPr>
          <a:xfrm>
            <a:off x="9071" y="2667000"/>
            <a:ext cx="9134929" cy="5334000"/>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0"/>
            <a:ext cx="4876800" cy="1143000"/>
          </a:xfrm>
        </p:spPr>
        <p:txBody>
          <a:bodyPr/>
          <a:lstStyle/>
          <a:p>
            <a:r>
              <a:rPr lang="en-US" b="1" dirty="0" smtClean="0">
                <a:solidFill>
                  <a:srgbClr val="FFFF66"/>
                </a:solidFill>
                <a:latin typeface="Times New Roman" pitchFamily="18" charset="0"/>
                <a:cs typeface="Times New Roman" pitchFamily="18" charset="0"/>
              </a:rPr>
              <a:t>DFIRM Product   </a:t>
            </a:r>
            <a:r>
              <a:rPr lang="en-US" sz="2400" b="1" dirty="0" smtClean="0">
                <a:solidFill>
                  <a:srgbClr val="FFFF66"/>
                </a:solidFill>
                <a:latin typeface="Times New Roman" pitchFamily="18" charset="0"/>
                <a:cs typeface="Times New Roman" pitchFamily="18" charset="0"/>
              </a:rPr>
              <a:t>BFE Creation using Tic Marks</a:t>
            </a:r>
            <a:endParaRPr lang="en-US" sz="2400" b="1" dirty="0">
              <a:solidFill>
                <a:srgbClr val="FFFF66"/>
              </a:solidFill>
            </a:endParaRPr>
          </a:p>
        </p:txBody>
      </p:sp>
      <p:pic>
        <p:nvPicPr>
          <p:cNvPr id="5" name="Content Placeholder 4" descr="Prod-BFE.JPG"/>
          <p:cNvPicPr>
            <a:picLocks noGrp="1" noChangeAspect="1"/>
          </p:cNvPicPr>
          <p:nvPr>
            <p:ph idx="1"/>
          </p:nvPr>
        </p:nvPicPr>
        <p:blipFill>
          <a:blip r:embed="rId2" cstate="print"/>
          <a:stretch>
            <a:fillRect/>
          </a:stretch>
        </p:blipFill>
        <p:spPr>
          <a:xfrm>
            <a:off x="2057400" y="1828800"/>
            <a:ext cx="4988875" cy="4298108"/>
          </a:xfrm>
        </p:spPr>
      </p:pic>
      <p:pic>
        <p:nvPicPr>
          <p:cNvPr id="4"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0"/>
            <a:ext cx="4876800" cy="1143000"/>
          </a:xfrm>
        </p:spPr>
        <p:txBody>
          <a:bodyPr/>
          <a:lstStyle/>
          <a:p>
            <a:r>
              <a:rPr lang="en-US" b="1" dirty="0" smtClean="0">
                <a:solidFill>
                  <a:srgbClr val="FFFF66"/>
                </a:solidFill>
                <a:latin typeface="Times New Roman" pitchFamily="18" charset="0"/>
                <a:cs typeface="Times New Roman" pitchFamily="18" charset="0"/>
              </a:rPr>
              <a:t>DFIRM Product   </a:t>
            </a:r>
            <a:r>
              <a:rPr lang="en-US" sz="2400" b="1" dirty="0" smtClean="0">
                <a:solidFill>
                  <a:srgbClr val="FFFF66"/>
                </a:solidFill>
                <a:latin typeface="Times New Roman" pitchFamily="18" charset="0"/>
                <a:cs typeface="Times New Roman" pitchFamily="18" charset="0"/>
              </a:rPr>
              <a:t>Topology</a:t>
            </a:r>
            <a:endParaRPr lang="en-US" sz="2400" b="1" dirty="0">
              <a:solidFill>
                <a:srgbClr val="FFFF66"/>
              </a:solidFill>
            </a:endParaRPr>
          </a:p>
        </p:txBody>
      </p:sp>
      <p:pic>
        <p:nvPicPr>
          <p:cNvPr id="4"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7" name="Content Placeholder 6" descr="Prod-topology.JPG"/>
          <p:cNvPicPr>
            <a:picLocks noGrp="1" noChangeAspect="1"/>
          </p:cNvPicPr>
          <p:nvPr>
            <p:ph idx="1"/>
          </p:nvPr>
        </p:nvPicPr>
        <p:blipFill>
          <a:blip r:embed="rId3" cstate="print"/>
          <a:stretch>
            <a:fillRect/>
          </a:stretch>
        </p:blipFill>
        <p:spPr>
          <a:xfrm>
            <a:off x="1905000" y="1905000"/>
            <a:ext cx="5152147" cy="4296352"/>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0"/>
            <a:ext cx="4876800" cy="1143000"/>
          </a:xfrm>
        </p:spPr>
        <p:txBody>
          <a:bodyPr/>
          <a:lstStyle/>
          <a:p>
            <a:r>
              <a:rPr lang="en-US" b="1" dirty="0" smtClean="0">
                <a:solidFill>
                  <a:srgbClr val="FFFF66"/>
                </a:solidFill>
                <a:latin typeface="Times New Roman" pitchFamily="18" charset="0"/>
                <a:cs typeface="Times New Roman" pitchFamily="18" charset="0"/>
              </a:rPr>
              <a:t>DFIRM Product   </a:t>
            </a:r>
            <a:r>
              <a:rPr lang="en-US" sz="2400" b="1" dirty="0" smtClean="0">
                <a:solidFill>
                  <a:srgbClr val="FFFF66"/>
                </a:solidFill>
                <a:latin typeface="Times New Roman" pitchFamily="18" charset="0"/>
                <a:cs typeface="Times New Roman" pitchFamily="18" charset="0"/>
              </a:rPr>
              <a:t>Create Polys for s_fld_haz_ar</a:t>
            </a:r>
            <a:endParaRPr lang="en-US" sz="2400" b="1" dirty="0">
              <a:solidFill>
                <a:srgbClr val="FFFF66"/>
              </a:solidFill>
            </a:endParaRPr>
          </a:p>
        </p:txBody>
      </p:sp>
      <p:pic>
        <p:nvPicPr>
          <p:cNvPr id="4"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7" name="Content Placeholder 6" descr="CreatPolys.JPG"/>
          <p:cNvPicPr>
            <a:picLocks noGrp="1" noChangeAspect="1"/>
          </p:cNvPicPr>
          <p:nvPr>
            <p:ph idx="1"/>
          </p:nvPr>
        </p:nvPicPr>
        <p:blipFill>
          <a:blip r:embed="rId3" cstate="print"/>
          <a:stretch>
            <a:fillRect/>
          </a:stretch>
        </p:blipFill>
        <p:spPr>
          <a:xfrm>
            <a:off x="1828800" y="1905000"/>
            <a:ext cx="5343327" cy="4274661"/>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0"/>
            <a:ext cx="4876800" cy="1143000"/>
          </a:xfrm>
        </p:spPr>
        <p:txBody>
          <a:bodyPr/>
          <a:lstStyle/>
          <a:p>
            <a:r>
              <a:rPr lang="en-US" b="1" dirty="0" smtClean="0">
                <a:solidFill>
                  <a:srgbClr val="FFFF66"/>
                </a:solidFill>
                <a:latin typeface="Times New Roman" pitchFamily="18" charset="0"/>
                <a:cs typeface="Times New Roman" pitchFamily="18" charset="0"/>
              </a:rPr>
              <a:t>DFIRM Product   </a:t>
            </a:r>
            <a:r>
              <a:rPr lang="en-US" sz="2400" b="1" dirty="0" smtClean="0">
                <a:solidFill>
                  <a:srgbClr val="FFFF66"/>
                </a:solidFill>
                <a:latin typeface="Times New Roman" pitchFamily="18" charset="0"/>
                <a:cs typeface="Times New Roman" pitchFamily="18" charset="0"/>
              </a:rPr>
              <a:t>Attribute Polys with Flood Zone</a:t>
            </a:r>
            <a:endParaRPr lang="en-US" sz="2400" b="1" dirty="0">
              <a:solidFill>
                <a:srgbClr val="FFFF66"/>
              </a:solidFill>
            </a:endParaRPr>
          </a:p>
        </p:txBody>
      </p:sp>
      <p:pic>
        <p:nvPicPr>
          <p:cNvPr id="4"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7" name="Content Placeholder 6" descr="attribute_polys.JPG"/>
          <p:cNvPicPr>
            <a:picLocks noGrp="1" noChangeAspect="1"/>
          </p:cNvPicPr>
          <p:nvPr>
            <p:ph idx="1"/>
          </p:nvPr>
        </p:nvPicPr>
        <p:blipFill>
          <a:blip r:embed="rId3" cstate="print"/>
          <a:stretch>
            <a:fillRect/>
          </a:stretch>
        </p:blipFill>
        <p:spPr>
          <a:xfrm>
            <a:off x="1905000" y="1828800"/>
            <a:ext cx="5371704" cy="4297363"/>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0"/>
            <a:ext cx="4876800" cy="1143000"/>
          </a:xfrm>
        </p:spPr>
        <p:txBody>
          <a:bodyPr/>
          <a:lstStyle/>
          <a:p>
            <a:r>
              <a:rPr lang="en-US" b="1" dirty="0" smtClean="0">
                <a:solidFill>
                  <a:srgbClr val="FFFF66"/>
                </a:solidFill>
                <a:latin typeface="Times New Roman" pitchFamily="18" charset="0"/>
                <a:cs typeface="Times New Roman" pitchFamily="18" charset="0"/>
              </a:rPr>
              <a:t>DFIRM Product   </a:t>
            </a:r>
            <a:r>
              <a:rPr lang="en-US" sz="2400" b="1" dirty="0" smtClean="0">
                <a:solidFill>
                  <a:srgbClr val="FFFF66"/>
                </a:solidFill>
                <a:latin typeface="Times New Roman" pitchFamily="18" charset="0"/>
                <a:cs typeface="Times New Roman" pitchFamily="18" charset="0"/>
              </a:rPr>
              <a:t>DFIRM.net Example</a:t>
            </a:r>
            <a:endParaRPr lang="en-US" sz="2400" b="1" dirty="0">
              <a:solidFill>
                <a:srgbClr val="FFFF66"/>
              </a:solidFill>
            </a:endParaRPr>
          </a:p>
        </p:txBody>
      </p:sp>
      <p:pic>
        <p:nvPicPr>
          <p:cNvPr id="4"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7" name="Content Placeholder 6" descr="Prod-DFIRMnet.JPG"/>
          <p:cNvPicPr>
            <a:picLocks noGrp="1" noChangeAspect="1"/>
          </p:cNvPicPr>
          <p:nvPr>
            <p:ph idx="1"/>
          </p:nvPr>
        </p:nvPicPr>
        <p:blipFill>
          <a:blip r:embed="rId3" cstate="print"/>
          <a:stretch>
            <a:fillRect/>
          </a:stretch>
        </p:blipFill>
        <p:spPr>
          <a:xfrm>
            <a:off x="1600200" y="1981200"/>
            <a:ext cx="5936653" cy="4015279"/>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0"/>
            <a:ext cx="4876800" cy="1143000"/>
          </a:xfrm>
        </p:spPr>
        <p:txBody>
          <a:bodyPr/>
          <a:lstStyle/>
          <a:p>
            <a:r>
              <a:rPr lang="en-US" b="1" dirty="0" smtClean="0">
                <a:solidFill>
                  <a:srgbClr val="FFFF66"/>
                </a:solidFill>
                <a:latin typeface="Times New Roman" pitchFamily="18" charset="0"/>
                <a:cs typeface="Times New Roman" pitchFamily="18" charset="0"/>
              </a:rPr>
              <a:t>DFIRM Product   </a:t>
            </a:r>
            <a:r>
              <a:rPr lang="en-US" sz="2400" b="1" dirty="0" smtClean="0">
                <a:solidFill>
                  <a:srgbClr val="FFFF66"/>
                </a:solidFill>
                <a:latin typeface="Times New Roman" pitchFamily="18" charset="0"/>
                <a:cs typeface="Times New Roman" pitchFamily="18" charset="0"/>
              </a:rPr>
              <a:t>MapText Example</a:t>
            </a:r>
            <a:endParaRPr lang="en-US" sz="2400" b="1" dirty="0">
              <a:solidFill>
                <a:srgbClr val="FFFF66"/>
              </a:solidFill>
            </a:endParaRPr>
          </a:p>
        </p:txBody>
      </p:sp>
      <p:pic>
        <p:nvPicPr>
          <p:cNvPr id="4"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7" name="Content Placeholder 6" descr="Prod-maptext.JPG"/>
          <p:cNvPicPr>
            <a:picLocks noGrp="1" noChangeAspect="1"/>
          </p:cNvPicPr>
          <p:nvPr>
            <p:ph idx="1"/>
          </p:nvPr>
        </p:nvPicPr>
        <p:blipFill>
          <a:blip r:embed="rId3" cstate="print"/>
          <a:stretch>
            <a:fillRect/>
          </a:stretch>
        </p:blipFill>
        <p:spPr>
          <a:xfrm>
            <a:off x="1524000" y="2057400"/>
            <a:ext cx="6324600" cy="3980464"/>
          </a:xfr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0"/>
            <a:ext cx="4876800" cy="1143000"/>
          </a:xfrm>
        </p:spPr>
        <p:txBody>
          <a:bodyPr/>
          <a:lstStyle/>
          <a:p>
            <a:r>
              <a:rPr lang="en-US" b="1" dirty="0" smtClean="0">
                <a:solidFill>
                  <a:srgbClr val="FFFF66"/>
                </a:solidFill>
                <a:latin typeface="Times New Roman" pitchFamily="18" charset="0"/>
                <a:cs typeface="Times New Roman" pitchFamily="18" charset="0"/>
              </a:rPr>
              <a:t>DFIRM Product   </a:t>
            </a:r>
            <a:r>
              <a:rPr lang="en-US" sz="2400" b="1" dirty="0" smtClean="0">
                <a:solidFill>
                  <a:srgbClr val="FFFF66"/>
                </a:solidFill>
                <a:latin typeface="Times New Roman" pitchFamily="18" charset="0"/>
                <a:cs typeface="Times New Roman" pitchFamily="18" charset="0"/>
              </a:rPr>
              <a:t>Label Cleanup</a:t>
            </a:r>
            <a:endParaRPr lang="en-US" sz="2400" b="1" dirty="0">
              <a:solidFill>
                <a:srgbClr val="FFFF66"/>
              </a:solidFill>
            </a:endParaRPr>
          </a:p>
        </p:txBody>
      </p:sp>
      <p:pic>
        <p:nvPicPr>
          <p:cNvPr id="4"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pic>
        <p:nvPicPr>
          <p:cNvPr id="6" name="Content Placeholder 5" descr="label_cleanup.JPG"/>
          <p:cNvPicPr>
            <a:picLocks noGrp="1" noChangeAspect="1"/>
          </p:cNvPicPr>
          <p:nvPr>
            <p:ph idx="1"/>
          </p:nvPr>
        </p:nvPicPr>
        <p:blipFill>
          <a:blip r:embed="rId3" cstate="print"/>
          <a:stretch>
            <a:fillRect/>
          </a:stretch>
        </p:blipFill>
        <p:spPr>
          <a:xfrm>
            <a:off x="2057400" y="1965960"/>
            <a:ext cx="5267127" cy="4213701"/>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3581400" y="0"/>
            <a:ext cx="5410200" cy="1143000"/>
          </a:xfrm>
        </p:spPr>
        <p:txBody>
          <a:bodyPr/>
          <a:lstStyle/>
          <a:p>
            <a:pPr>
              <a:defRPr/>
            </a:pPr>
            <a:r>
              <a:rPr lang="en-US" sz="4000" dirty="0" smtClean="0">
                <a:latin typeface="Times New Roman" pitchFamily="18" charset="0"/>
                <a:cs typeface="Times New Roman" pitchFamily="18" charset="0"/>
              </a:rPr>
              <a:t>South Carolina  DFIRM Product</a:t>
            </a:r>
          </a:p>
        </p:txBody>
      </p:sp>
      <p:sp>
        <p:nvSpPr>
          <p:cNvPr id="57346" name="Slide Number Placeholder 5"/>
          <p:cNvSpPr>
            <a:spLocks noGrp="1"/>
          </p:cNvSpPr>
          <p:nvPr>
            <p:ph type="sldNum" sz="quarter" idx="12"/>
          </p:nvPr>
        </p:nvSpPr>
        <p:spPr>
          <a:noFill/>
        </p:spPr>
        <p:txBody>
          <a:bodyPr/>
          <a:lstStyle/>
          <a:p>
            <a:fld id="{59D08BA6-1B15-4844-9CC7-072E2BDD9153}" type="slidenum">
              <a:rPr lang="en-US" smtClean="0"/>
              <a:pPr/>
              <a:t>55</a:t>
            </a:fld>
            <a:endParaRPr lang="en-US" dirty="0" smtClean="0"/>
          </a:p>
        </p:txBody>
      </p:sp>
      <p:pic>
        <p:nvPicPr>
          <p:cNvPr id="57348" name="Picture 4"/>
          <p:cNvPicPr>
            <a:picLocks noChangeAspect="1" noChangeArrowheads="1"/>
          </p:cNvPicPr>
          <p:nvPr/>
        </p:nvPicPr>
        <p:blipFill>
          <a:blip r:embed="rId3" cstate="print"/>
          <a:srcRect/>
          <a:stretch>
            <a:fillRect/>
          </a:stretch>
        </p:blipFill>
        <p:spPr bwMode="auto">
          <a:xfrm>
            <a:off x="1981200" y="1981200"/>
            <a:ext cx="5775325" cy="4125913"/>
          </a:xfrm>
          <a:prstGeom prst="rect">
            <a:avLst/>
          </a:prstGeom>
          <a:noFill/>
          <a:ln w="76200">
            <a:noFill/>
            <a:miter lim="800000"/>
            <a:headEnd/>
            <a:tailEnd/>
          </a:ln>
        </p:spPr>
      </p:pic>
      <p:pic>
        <p:nvPicPr>
          <p:cNvPr id="57349" name="Picture 4" descr="AECOM_color_rgb.bmp"/>
          <p:cNvPicPr>
            <a:picLocks noChangeAspect="1"/>
          </p:cNvPicPr>
          <p:nvPr/>
        </p:nvPicPr>
        <p:blipFill>
          <a:blip r:embed="rId4"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429000" y="0"/>
            <a:ext cx="5715000" cy="914400"/>
          </a:xfrm>
        </p:spPr>
        <p:txBody>
          <a:bodyPr/>
          <a:lstStyle/>
          <a:p>
            <a:pPr>
              <a:defRPr/>
            </a:pPr>
            <a:r>
              <a:rPr lang="en-US" sz="4000" dirty="0" smtClean="0">
                <a:latin typeface="Times New Roman" pitchFamily="18" charset="0"/>
                <a:cs typeface="Times New Roman" pitchFamily="18" charset="0"/>
              </a:rPr>
              <a:t>100% Digital Submission</a:t>
            </a:r>
          </a:p>
        </p:txBody>
      </p:sp>
      <p:sp>
        <p:nvSpPr>
          <p:cNvPr id="58372" name="Rectangle 3"/>
          <p:cNvSpPr>
            <a:spLocks noGrp="1" noChangeArrowheads="1"/>
          </p:cNvSpPr>
          <p:nvPr>
            <p:ph idx="1"/>
          </p:nvPr>
        </p:nvSpPr>
        <p:spPr>
          <a:xfrm>
            <a:off x="914400" y="2057400"/>
            <a:ext cx="7772400" cy="4114800"/>
          </a:xfrm>
        </p:spPr>
        <p:txBody>
          <a:bodyPr/>
          <a:lstStyle/>
          <a:p>
            <a:pPr>
              <a:buClr>
                <a:srgbClr val="00007E"/>
              </a:buClr>
            </a:pPr>
            <a:r>
              <a:rPr lang="en-US" sz="3000" dirty="0" smtClean="0">
                <a:solidFill>
                  <a:srgbClr val="00007E"/>
                </a:solidFill>
                <a:effectLst/>
                <a:latin typeface="Times New Roman" charset="0"/>
                <a:cs typeface="Times New Roman" charset="0"/>
              </a:rPr>
              <a:t>Project upload to FEMA’s Mapping Information Platform (MIP)</a:t>
            </a:r>
          </a:p>
          <a:p>
            <a:pPr>
              <a:buClr>
                <a:srgbClr val="00007E"/>
              </a:buClr>
            </a:pPr>
            <a:endParaRPr lang="en-US" sz="3000" dirty="0" smtClean="0">
              <a:solidFill>
                <a:srgbClr val="00007E"/>
              </a:solidFill>
              <a:effectLst/>
              <a:latin typeface="Times New Roman" charset="0"/>
              <a:cs typeface="Times New Roman" charset="0"/>
            </a:endParaRPr>
          </a:p>
          <a:p>
            <a:pPr>
              <a:buClr>
                <a:srgbClr val="00007E"/>
              </a:buClr>
            </a:pPr>
            <a:r>
              <a:rPr lang="en-US" sz="3000" dirty="0" smtClean="0">
                <a:solidFill>
                  <a:srgbClr val="00007E"/>
                </a:solidFill>
                <a:effectLst/>
                <a:latin typeface="Times New Roman" charset="0"/>
                <a:cs typeface="Times New Roman" charset="0"/>
              </a:rPr>
              <a:t>Project Elements Uploaded to MIP as each Element is completed</a:t>
            </a:r>
          </a:p>
          <a:p>
            <a:pPr>
              <a:buClr>
                <a:srgbClr val="00007E"/>
              </a:buClr>
            </a:pPr>
            <a:endParaRPr lang="en-US" sz="3000" dirty="0" smtClean="0">
              <a:solidFill>
                <a:srgbClr val="00007E"/>
              </a:solidFill>
              <a:effectLst/>
              <a:latin typeface="Times New Roman" charset="0"/>
              <a:cs typeface="Times New Roman" charset="0"/>
            </a:endParaRPr>
          </a:p>
          <a:p>
            <a:pPr>
              <a:buClr>
                <a:srgbClr val="00007E"/>
              </a:buClr>
            </a:pPr>
            <a:r>
              <a:rPr lang="en-US" sz="3000" dirty="0" smtClean="0">
                <a:solidFill>
                  <a:srgbClr val="00007E"/>
                </a:solidFill>
                <a:effectLst/>
                <a:latin typeface="Times New Roman" charset="0"/>
                <a:cs typeface="Times New Roman" charset="0"/>
              </a:rPr>
              <a:t>Data Availability to Communities</a:t>
            </a:r>
          </a:p>
        </p:txBody>
      </p:sp>
      <p:sp>
        <p:nvSpPr>
          <p:cNvPr id="58370" name="Slide Number Placeholder 5"/>
          <p:cNvSpPr>
            <a:spLocks noGrp="1"/>
          </p:cNvSpPr>
          <p:nvPr>
            <p:ph type="sldNum" sz="quarter" idx="12"/>
          </p:nvPr>
        </p:nvSpPr>
        <p:spPr>
          <a:noFill/>
        </p:spPr>
        <p:txBody>
          <a:bodyPr/>
          <a:lstStyle/>
          <a:p>
            <a:fld id="{1CAD0EEE-683A-4522-B491-36279510FB95}" type="slidenum">
              <a:rPr lang="en-US" smtClean="0"/>
              <a:pPr/>
              <a:t>56</a:t>
            </a:fld>
            <a:endParaRPr lang="en-US" dirty="0" smtClean="0"/>
          </a:p>
        </p:txBody>
      </p:sp>
      <p:pic>
        <p:nvPicPr>
          <p:cNvPr id="58373"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0"/>
            <a:ext cx="5562600" cy="990600"/>
          </a:xfrm>
        </p:spPr>
        <p:txBody>
          <a:bodyPr/>
          <a:lstStyle/>
          <a:p>
            <a:pPr>
              <a:defRPr/>
            </a:pPr>
            <a:r>
              <a:rPr lang="en-US" dirty="0" smtClean="0">
                <a:latin typeface="Times New Roman" pitchFamily="18" charset="0"/>
                <a:cs typeface="Times New Roman" pitchFamily="18" charset="0"/>
              </a:rPr>
              <a:t>MIP Work Bench</a:t>
            </a:r>
            <a:endParaRPr lang="en-US" dirty="0">
              <a:latin typeface="Times New Roman" pitchFamily="18" charset="0"/>
              <a:cs typeface="Times New Roman" pitchFamily="18" charset="0"/>
            </a:endParaRPr>
          </a:p>
        </p:txBody>
      </p:sp>
      <p:sp>
        <p:nvSpPr>
          <p:cNvPr id="75779" name="Slide Number Placeholder 3"/>
          <p:cNvSpPr>
            <a:spLocks noGrp="1"/>
          </p:cNvSpPr>
          <p:nvPr>
            <p:ph type="sldNum" sz="quarter" idx="12"/>
          </p:nvPr>
        </p:nvSpPr>
        <p:spPr>
          <a:noFill/>
        </p:spPr>
        <p:txBody>
          <a:bodyPr/>
          <a:lstStyle/>
          <a:p>
            <a:endParaRPr lang="en-US" dirty="0" smtClean="0">
              <a:latin typeface="Times New Roman" pitchFamily="18" charset="0"/>
            </a:endParaRPr>
          </a:p>
        </p:txBody>
      </p:sp>
      <p:pic>
        <p:nvPicPr>
          <p:cNvPr id="75781" name="Picture 7"/>
          <p:cNvPicPr>
            <a:picLocks noGrp="1" noChangeAspect="1" noChangeArrowheads="1"/>
          </p:cNvPicPr>
          <p:nvPr>
            <p:ph idx="1"/>
          </p:nvPr>
        </p:nvPicPr>
        <p:blipFill>
          <a:blip r:embed="rId2" cstate="print"/>
          <a:srcRect/>
          <a:stretch>
            <a:fillRect/>
          </a:stretch>
        </p:blipFill>
        <p:spPr>
          <a:xfrm>
            <a:off x="1600200" y="2209800"/>
            <a:ext cx="6732588" cy="3657600"/>
          </a:xfrm>
          <a:noFill/>
        </p:spPr>
      </p:pic>
      <p:pic>
        <p:nvPicPr>
          <p:cNvPr id="6"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0"/>
            <a:ext cx="5562600" cy="990600"/>
          </a:xfrm>
        </p:spPr>
        <p:txBody>
          <a:bodyPr/>
          <a:lstStyle/>
          <a:p>
            <a:pPr>
              <a:defRPr/>
            </a:pPr>
            <a:r>
              <a:rPr lang="en-US" sz="3200" dirty="0" smtClean="0">
                <a:latin typeface="Times New Roman" pitchFamily="18" charset="0"/>
                <a:cs typeface="Times New Roman" pitchFamily="18" charset="0"/>
              </a:rPr>
              <a:t>MIP Manage Data Development</a:t>
            </a:r>
            <a:endParaRPr lang="en-US" sz="3200" dirty="0">
              <a:latin typeface="Times New Roman" pitchFamily="18" charset="0"/>
              <a:cs typeface="Times New Roman" pitchFamily="18" charset="0"/>
            </a:endParaRPr>
          </a:p>
        </p:txBody>
      </p:sp>
      <p:sp>
        <p:nvSpPr>
          <p:cNvPr id="76803" name="Slide Number Placeholder 3"/>
          <p:cNvSpPr>
            <a:spLocks noGrp="1"/>
          </p:cNvSpPr>
          <p:nvPr>
            <p:ph type="sldNum" sz="quarter" idx="12"/>
          </p:nvPr>
        </p:nvSpPr>
        <p:spPr>
          <a:noFill/>
        </p:spPr>
        <p:txBody>
          <a:bodyPr/>
          <a:lstStyle/>
          <a:p>
            <a:endParaRPr lang="en-US" dirty="0" smtClean="0">
              <a:latin typeface="Times New Roman" pitchFamily="18" charset="0"/>
            </a:endParaRPr>
          </a:p>
        </p:txBody>
      </p:sp>
      <p:pic>
        <p:nvPicPr>
          <p:cNvPr id="76805" name="Picture 2"/>
          <p:cNvPicPr>
            <a:picLocks noGrp="1" noChangeAspect="1" noChangeArrowheads="1"/>
          </p:cNvPicPr>
          <p:nvPr>
            <p:ph idx="1"/>
          </p:nvPr>
        </p:nvPicPr>
        <p:blipFill>
          <a:blip r:embed="rId2" cstate="print"/>
          <a:srcRect/>
          <a:stretch>
            <a:fillRect/>
          </a:stretch>
        </p:blipFill>
        <p:spPr>
          <a:xfrm>
            <a:off x="1563688" y="2057400"/>
            <a:ext cx="6538912" cy="3810000"/>
          </a:xfrm>
          <a:noFill/>
        </p:spPr>
      </p:pic>
      <p:pic>
        <p:nvPicPr>
          <p:cNvPr id="6"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0"/>
            <a:ext cx="5562600" cy="990600"/>
          </a:xfrm>
        </p:spPr>
        <p:txBody>
          <a:bodyPr/>
          <a:lstStyle/>
          <a:p>
            <a:pPr>
              <a:defRPr/>
            </a:pPr>
            <a:r>
              <a:rPr lang="en-US" dirty="0" smtClean="0">
                <a:latin typeface="Times New Roman" pitchFamily="18" charset="0"/>
                <a:cs typeface="Times New Roman" pitchFamily="18" charset="0"/>
              </a:rPr>
              <a:t>MIP Task</a:t>
            </a:r>
            <a:endParaRPr lang="en-US" dirty="0">
              <a:latin typeface="Times New Roman" pitchFamily="18" charset="0"/>
              <a:cs typeface="Times New Roman" pitchFamily="18" charset="0"/>
            </a:endParaRPr>
          </a:p>
        </p:txBody>
      </p:sp>
      <p:sp>
        <p:nvSpPr>
          <p:cNvPr id="77827" name="Slide Number Placeholder 3"/>
          <p:cNvSpPr>
            <a:spLocks noGrp="1"/>
          </p:cNvSpPr>
          <p:nvPr>
            <p:ph type="sldNum" sz="quarter" idx="12"/>
          </p:nvPr>
        </p:nvSpPr>
        <p:spPr>
          <a:noFill/>
        </p:spPr>
        <p:txBody>
          <a:bodyPr/>
          <a:lstStyle/>
          <a:p>
            <a:endParaRPr lang="en-US" dirty="0" smtClean="0">
              <a:latin typeface="Times New Roman" pitchFamily="18" charset="0"/>
            </a:endParaRPr>
          </a:p>
        </p:txBody>
      </p:sp>
      <p:pic>
        <p:nvPicPr>
          <p:cNvPr id="77829" name="Picture 2"/>
          <p:cNvPicPr>
            <a:picLocks noGrp="1" noChangeAspect="1" noChangeArrowheads="1"/>
          </p:cNvPicPr>
          <p:nvPr>
            <p:ph idx="1"/>
          </p:nvPr>
        </p:nvPicPr>
        <p:blipFill>
          <a:blip r:embed="rId2" cstate="print"/>
          <a:srcRect/>
          <a:stretch>
            <a:fillRect/>
          </a:stretch>
        </p:blipFill>
        <p:spPr>
          <a:xfrm>
            <a:off x="2590800" y="1976438"/>
            <a:ext cx="3957638" cy="4195762"/>
          </a:xfrm>
          <a:noFill/>
        </p:spPr>
      </p:pic>
      <p:pic>
        <p:nvPicPr>
          <p:cNvPr id="6"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0" y="0"/>
            <a:ext cx="5105400" cy="990600"/>
          </a:xfrm>
        </p:spPr>
        <p:txBody>
          <a:bodyPr/>
          <a:lstStyle/>
          <a:p>
            <a:pPr>
              <a:defRPr/>
            </a:pPr>
            <a:r>
              <a:rPr lang="en-US" dirty="0" smtClean="0">
                <a:latin typeface="Times New Roman" pitchFamily="18" charset="0"/>
                <a:cs typeface="Times New Roman" pitchFamily="18" charset="0"/>
              </a:rPr>
              <a:t>QA/QC</a:t>
            </a:r>
            <a:endParaRPr lang="en-US" dirty="0">
              <a:latin typeface="Times New Roman" pitchFamily="18" charset="0"/>
              <a:cs typeface="Times New Roman" pitchFamily="18" charset="0"/>
            </a:endParaRPr>
          </a:p>
        </p:txBody>
      </p:sp>
      <p:sp>
        <p:nvSpPr>
          <p:cNvPr id="91139" name="Content Placeholder 2"/>
          <p:cNvSpPr>
            <a:spLocks noGrp="1"/>
          </p:cNvSpPr>
          <p:nvPr>
            <p:ph idx="1"/>
          </p:nvPr>
        </p:nvSpPr>
        <p:spPr>
          <a:xfrm>
            <a:off x="228600" y="1981200"/>
            <a:ext cx="8686800" cy="3276600"/>
          </a:xfrm>
        </p:spPr>
        <p:txBody>
          <a:bodyPr/>
          <a:lstStyle/>
          <a:p>
            <a:pPr>
              <a:buClr>
                <a:srgbClr val="00007E"/>
              </a:buClr>
              <a:buFont typeface="Monotype Sorts" pitchFamily="2" charset="2"/>
              <a:buNone/>
            </a:pPr>
            <a:r>
              <a:rPr lang="en-US" b="1" dirty="0" smtClean="0">
                <a:solidFill>
                  <a:srgbClr val="00007E"/>
                </a:solidFill>
                <a:effectLst/>
                <a:latin typeface="Times New Roman" pitchFamily="18" charset="0"/>
                <a:cs typeface="Times New Roman" pitchFamily="18" charset="0"/>
              </a:rPr>
              <a:t>Flood Insurance Study Independent QA/QC</a:t>
            </a:r>
            <a:endParaRPr lang="en-US" dirty="0" smtClean="0">
              <a:solidFill>
                <a:srgbClr val="00007E"/>
              </a:solidFill>
              <a:effectLst/>
              <a:latin typeface="Times New Roman" pitchFamily="18" charset="0"/>
              <a:cs typeface="Times New Roman" pitchFamily="18" charset="0"/>
            </a:endParaRPr>
          </a:p>
          <a:p>
            <a:pPr>
              <a:buClr>
                <a:srgbClr val="00007E"/>
              </a:buClr>
            </a:pPr>
            <a:r>
              <a:rPr lang="en-US" sz="2800" dirty="0" smtClean="0">
                <a:solidFill>
                  <a:srgbClr val="00007E"/>
                </a:solidFill>
                <a:effectLst/>
                <a:latin typeface="Times New Roman" pitchFamily="18" charset="0"/>
                <a:cs typeface="Times New Roman" pitchFamily="18" charset="0"/>
              </a:rPr>
              <a:t>QA/QC Checklist for Each Production Step</a:t>
            </a:r>
          </a:p>
          <a:p>
            <a:pPr lvl="1">
              <a:buClr>
                <a:srgbClr val="00007E"/>
              </a:buClr>
              <a:buFont typeface="Wingdings" pitchFamily="2" charset="2"/>
              <a:buChar char="§"/>
            </a:pPr>
            <a:r>
              <a:rPr lang="en-US" sz="2000" dirty="0" smtClean="0">
                <a:solidFill>
                  <a:srgbClr val="00007E"/>
                </a:solidFill>
                <a:effectLst/>
                <a:latin typeface="Times New Roman" pitchFamily="18" charset="0"/>
                <a:cs typeface="Times New Roman" pitchFamily="18" charset="0"/>
              </a:rPr>
              <a:t>Topographic Data</a:t>
            </a:r>
          </a:p>
          <a:p>
            <a:pPr lvl="1">
              <a:buClr>
                <a:srgbClr val="00007E"/>
              </a:buClr>
              <a:buFont typeface="Wingdings" pitchFamily="2" charset="2"/>
              <a:buChar char="§"/>
            </a:pPr>
            <a:r>
              <a:rPr lang="en-US" sz="2000" dirty="0" smtClean="0">
                <a:solidFill>
                  <a:srgbClr val="00007E"/>
                </a:solidFill>
                <a:effectLst/>
                <a:latin typeface="Times New Roman" pitchFamily="18" charset="0"/>
                <a:cs typeface="Times New Roman" pitchFamily="18" charset="0"/>
              </a:rPr>
              <a:t>Hydrologic Data</a:t>
            </a:r>
          </a:p>
          <a:p>
            <a:pPr lvl="1">
              <a:buClr>
                <a:srgbClr val="00007E"/>
              </a:buClr>
              <a:buFont typeface="Wingdings" pitchFamily="2" charset="2"/>
              <a:buChar char="§"/>
            </a:pPr>
            <a:r>
              <a:rPr lang="en-US" sz="2000" dirty="0" smtClean="0">
                <a:solidFill>
                  <a:srgbClr val="00007E"/>
                </a:solidFill>
                <a:effectLst/>
                <a:latin typeface="Times New Roman" pitchFamily="18" charset="0"/>
                <a:cs typeface="Times New Roman" pitchFamily="18" charset="0"/>
              </a:rPr>
              <a:t>Hydraulic Data</a:t>
            </a:r>
          </a:p>
          <a:p>
            <a:pPr lvl="1">
              <a:buClr>
                <a:srgbClr val="00007E"/>
              </a:buClr>
              <a:buFont typeface="Wingdings" pitchFamily="2" charset="2"/>
              <a:buChar char="§"/>
            </a:pPr>
            <a:r>
              <a:rPr lang="en-US" sz="2000" dirty="0" smtClean="0">
                <a:solidFill>
                  <a:srgbClr val="00007E"/>
                </a:solidFill>
                <a:effectLst/>
                <a:latin typeface="Times New Roman" pitchFamily="18" charset="0"/>
                <a:cs typeface="Times New Roman" pitchFamily="18" charset="0"/>
              </a:rPr>
              <a:t>DFIRM</a:t>
            </a:r>
          </a:p>
          <a:p>
            <a:pPr lvl="1">
              <a:buClr>
                <a:srgbClr val="00007E"/>
              </a:buClr>
              <a:buFont typeface="Wingdings" pitchFamily="2" charset="2"/>
              <a:buChar char="§"/>
            </a:pPr>
            <a:r>
              <a:rPr lang="en-US" sz="2000" dirty="0" smtClean="0">
                <a:solidFill>
                  <a:srgbClr val="00007E"/>
                </a:solidFill>
                <a:effectLst/>
                <a:latin typeface="Times New Roman" pitchFamily="18" charset="0"/>
                <a:cs typeface="Times New Roman" pitchFamily="18" charset="0"/>
              </a:rPr>
              <a:t>Floodplain Mapping</a:t>
            </a:r>
          </a:p>
          <a:p>
            <a:pPr lvl="1">
              <a:buClr>
                <a:srgbClr val="00007E"/>
              </a:buClr>
              <a:buFont typeface="Wingdings" pitchFamily="2" charset="2"/>
              <a:buChar char="§"/>
            </a:pPr>
            <a:r>
              <a:rPr lang="en-US" sz="2000" dirty="0" smtClean="0">
                <a:solidFill>
                  <a:srgbClr val="00007E"/>
                </a:solidFill>
                <a:effectLst/>
                <a:latin typeface="Times New Roman" pitchFamily="18" charset="0"/>
                <a:cs typeface="Times New Roman" pitchFamily="18" charset="0"/>
              </a:rPr>
              <a:t>DFIRM Database</a:t>
            </a:r>
          </a:p>
          <a:p>
            <a:pPr lvl="1">
              <a:buClr>
                <a:srgbClr val="00007E"/>
              </a:buClr>
            </a:pPr>
            <a:endParaRPr lang="en-US" dirty="0" smtClean="0">
              <a:solidFill>
                <a:srgbClr val="00007E"/>
              </a:solidFill>
              <a:effectLst/>
            </a:endParaRPr>
          </a:p>
        </p:txBody>
      </p:sp>
      <p:sp>
        <p:nvSpPr>
          <p:cNvPr id="91140" name="Slide Number Placeholder 3"/>
          <p:cNvSpPr>
            <a:spLocks noGrp="1"/>
          </p:cNvSpPr>
          <p:nvPr>
            <p:ph type="sldNum" sz="quarter" idx="12"/>
          </p:nvPr>
        </p:nvSpPr>
        <p:spPr>
          <a:noFill/>
        </p:spPr>
        <p:txBody>
          <a:bodyPr/>
          <a:lstStyle/>
          <a:p>
            <a:endParaRPr lang="en-US" dirty="0" smtClean="0">
              <a:latin typeface="Times New Roman" pitchFamily="18" charset="0"/>
            </a:endParaRPr>
          </a:p>
        </p:txBody>
      </p:sp>
      <p:pic>
        <p:nvPicPr>
          <p:cNvPr id="6"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0"/>
            <a:ext cx="5486400" cy="990600"/>
          </a:xfrm>
        </p:spPr>
        <p:txBody>
          <a:bodyPr/>
          <a:lstStyle/>
          <a:p>
            <a:pPr>
              <a:defRPr/>
            </a:pPr>
            <a:r>
              <a:rPr lang="en-US" sz="2000" dirty="0" smtClean="0">
                <a:latin typeface="Times New Roman" pitchFamily="18" charset="0"/>
                <a:cs typeface="Times New Roman" pitchFamily="18" charset="0"/>
              </a:rPr>
              <a:t>PM 42 – Quality Control Requirements for DFRIM Map Production</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762000" y="1447800"/>
            <a:ext cx="7772400" cy="4114800"/>
          </a:xfrm>
        </p:spPr>
        <p:txBody>
          <a:bodyPr/>
          <a:lstStyle/>
          <a:p>
            <a:pPr>
              <a:defRPr/>
            </a:pPr>
            <a:endParaRPr lang="en-US" dirty="0"/>
          </a:p>
        </p:txBody>
      </p:sp>
      <p:sp>
        <p:nvSpPr>
          <p:cNvPr id="3077" name="Slide Number Placeholder 3"/>
          <p:cNvSpPr>
            <a:spLocks noGrp="1"/>
          </p:cNvSpPr>
          <p:nvPr>
            <p:ph type="sldNum" sz="quarter" idx="12"/>
          </p:nvPr>
        </p:nvSpPr>
        <p:spPr>
          <a:xfrm>
            <a:off x="6553200" y="6400800"/>
            <a:ext cx="838200" cy="457200"/>
          </a:xfrm>
          <a:noFill/>
        </p:spPr>
        <p:txBody>
          <a:bodyPr/>
          <a:lstStyle/>
          <a:p>
            <a:endParaRPr lang="en-US" dirty="0" smtClean="0">
              <a:latin typeface="Times New Roman" pitchFamily="18" charset="0"/>
            </a:endParaRPr>
          </a:p>
        </p:txBody>
      </p:sp>
      <p:sp>
        <p:nvSpPr>
          <p:cNvPr id="3078" name="Rectangle 2"/>
          <p:cNvSpPr>
            <a:spLocks noChangeArrowheads="1"/>
          </p:cNvSpPr>
          <p:nvPr/>
        </p:nvSpPr>
        <p:spPr bwMode="auto">
          <a:xfrm>
            <a:off x="0" y="0"/>
            <a:ext cx="9144000" cy="457200"/>
          </a:xfrm>
          <a:prstGeom prst="rect">
            <a:avLst/>
          </a:prstGeom>
          <a:noFill/>
          <a:ln w="76200">
            <a:noFill/>
            <a:miter lim="800000"/>
            <a:headEnd/>
            <a:tailEnd/>
          </a:ln>
        </p:spPr>
        <p:txBody>
          <a:bodyPr wrap="none" anchor="ctr">
            <a:spAutoFit/>
          </a:bodyPr>
          <a:lstStyle/>
          <a:p>
            <a:r>
              <a:rPr lang="en-US" sz="1000" dirty="0">
                <a:latin typeface="Courier New" pitchFamily="49" charset="0"/>
                <a:ea typeface="Times New Roman" pitchFamily="18" charset="0"/>
                <a:cs typeface="Courier New" pitchFamily="49" charset="0"/>
              </a:rPr>
              <a:t> </a:t>
            </a:r>
            <a:endParaRPr lang="en-US" dirty="0">
              <a:ea typeface="Times New Roman" pitchFamily="18" charset="0"/>
              <a:cs typeface="Courier New" pitchFamily="49" charset="0"/>
            </a:endParaRPr>
          </a:p>
        </p:txBody>
      </p:sp>
      <p:graphicFrame>
        <p:nvGraphicFramePr>
          <p:cNvPr id="3074" name="Object 1"/>
          <p:cNvGraphicFramePr>
            <a:graphicFrameLocks noChangeAspect="1"/>
          </p:cNvGraphicFramePr>
          <p:nvPr/>
        </p:nvGraphicFramePr>
        <p:xfrm>
          <a:off x="762000" y="2133600"/>
          <a:ext cx="8029575" cy="3597275"/>
        </p:xfrm>
        <a:graphic>
          <a:graphicData uri="http://schemas.openxmlformats.org/presentationml/2006/ole">
            <p:oleObj spid="_x0000_s60418" r:id="rId3" imgW="8474964" imgH="4006596" progId="">
              <p:embed/>
            </p:oleObj>
          </a:graphicData>
        </a:graphic>
      </p:graphicFrame>
      <p:sp>
        <p:nvSpPr>
          <p:cNvPr id="3079" name="Rectangle 3"/>
          <p:cNvSpPr>
            <a:spLocks noChangeArrowheads="1"/>
          </p:cNvSpPr>
          <p:nvPr/>
        </p:nvSpPr>
        <p:spPr bwMode="auto">
          <a:xfrm>
            <a:off x="0" y="4267200"/>
            <a:ext cx="9144000" cy="0"/>
          </a:xfrm>
          <a:prstGeom prst="rect">
            <a:avLst/>
          </a:prstGeom>
          <a:noFill/>
          <a:ln w="76200">
            <a:noFill/>
            <a:miter lim="800000"/>
            <a:headEnd/>
            <a:tailEnd/>
          </a:ln>
        </p:spPr>
        <p:txBody>
          <a:bodyPr wrap="none" anchor="ctr">
            <a:spAutoFit/>
          </a:bodyPr>
          <a:lstStyle/>
          <a:p>
            <a:endParaRPr lang="en-US" dirty="0"/>
          </a:p>
        </p:txBody>
      </p:sp>
      <p:pic>
        <p:nvPicPr>
          <p:cNvPr id="9" name="Picture 4" descr="AECOM_color_rgb.bmp"/>
          <p:cNvPicPr>
            <a:picLocks noChangeAspect="1"/>
          </p:cNvPicPr>
          <p:nvPr/>
        </p:nvPicPr>
        <p:blipFill>
          <a:blip r:embed="rId4"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57600" y="152400"/>
            <a:ext cx="5486400" cy="990600"/>
          </a:xfrm>
        </p:spPr>
        <p:txBody>
          <a:bodyPr/>
          <a:lstStyle/>
          <a:p>
            <a:pPr>
              <a:defRPr/>
            </a:pPr>
            <a:r>
              <a:rPr lang="en-US" sz="3600" dirty="0">
                <a:latin typeface="Times New Roman" pitchFamily="18" charset="0"/>
                <a:cs typeface="Times New Roman" pitchFamily="18" charset="0"/>
              </a:rPr>
              <a:t>Flood Study Independent QAQC</a:t>
            </a:r>
          </a:p>
        </p:txBody>
      </p:sp>
      <p:sp>
        <p:nvSpPr>
          <p:cNvPr id="28675" name="Content Placeholder 2"/>
          <p:cNvSpPr>
            <a:spLocks noGrp="1"/>
          </p:cNvSpPr>
          <p:nvPr>
            <p:ph idx="4294967295"/>
          </p:nvPr>
        </p:nvSpPr>
        <p:spPr>
          <a:xfrm>
            <a:off x="228600" y="1981200"/>
            <a:ext cx="8686800" cy="3276600"/>
          </a:xfrm>
        </p:spPr>
        <p:txBody>
          <a:bodyPr/>
          <a:lstStyle/>
          <a:p>
            <a:pPr>
              <a:buClr>
                <a:srgbClr val="00007E"/>
              </a:buClr>
              <a:defRPr/>
            </a:pPr>
            <a:r>
              <a:rPr lang="en-US" dirty="0">
                <a:solidFill>
                  <a:srgbClr val="00007E"/>
                </a:solidFill>
                <a:effectLst/>
                <a:latin typeface="Times New Roman" pitchFamily="18" charset="0"/>
                <a:cs typeface="Times New Roman" pitchFamily="18" charset="0"/>
              </a:rPr>
              <a:t>Data needed for reviews include (continued):</a:t>
            </a:r>
          </a:p>
          <a:p>
            <a:pPr lvl="1">
              <a:buClr>
                <a:srgbClr val="00007E"/>
              </a:buClr>
              <a:buFont typeface="Wingdings" pitchFamily="2" charset="2"/>
              <a:buChar char="§"/>
              <a:defRPr/>
            </a:pPr>
            <a:r>
              <a:rPr lang="en-US" dirty="0">
                <a:solidFill>
                  <a:srgbClr val="00007E"/>
                </a:solidFill>
                <a:effectLst/>
                <a:latin typeface="Times New Roman" pitchFamily="18" charset="0"/>
                <a:cs typeface="Times New Roman" pitchFamily="18" charset="0"/>
              </a:rPr>
              <a:t>GIS layers</a:t>
            </a:r>
          </a:p>
          <a:p>
            <a:pPr lvl="2">
              <a:buClr>
                <a:srgbClr val="00007E"/>
              </a:buClr>
              <a:buFont typeface="Wingdings" pitchFamily="2" charset="2"/>
              <a:buChar char="§"/>
              <a:defRPr/>
            </a:pPr>
            <a:r>
              <a:rPr lang="en-US" dirty="0">
                <a:solidFill>
                  <a:srgbClr val="00007E"/>
                </a:solidFill>
                <a:effectLst/>
                <a:latin typeface="Times New Roman" pitchFamily="18" charset="0"/>
                <a:cs typeface="Times New Roman" pitchFamily="18" charset="0"/>
              </a:rPr>
              <a:t>Streamlines</a:t>
            </a:r>
          </a:p>
          <a:p>
            <a:pPr lvl="2">
              <a:buClr>
                <a:srgbClr val="00007E"/>
              </a:buClr>
              <a:buFont typeface="Wingdings" pitchFamily="2" charset="2"/>
              <a:buChar char="§"/>
              <a:defRPr/>
            </a:pPr>
            <a:r>
              <a:rPr lang="en-US" dirty="0">
                <a:solidFill>
                  <a:srgbClr val="00007E"/>
                </a:solidFill>
                <a:effectLst/>
                <a:latin typeface="Times New Roman" pitchFamily="18" charset="0"/>
                <a:cs typeface="Times New Roman" pitchFamily="18" charset="0"/>
              </a:rPr>
              <a:t>Basins</a:t>
            </a:r>
          </a:p>
          <a:p>
            <a:pPr lvl="2">
              <a:buClr>
                <a:srgbClr val="00007E"/>
              </a:buClr>
              <a:buFont typeface="Wingdings" pitchFamily="2" charset="2"/>
              <a:buChar char="§"/>
              <a:defRPr/>
            </a:pPr>
            <a:r>
              <a:rPr lang="en-US" dirty="0">
                <a:solidFill>
                  <a:srgbClr val="00007E"/>
                </a:solidFill>
                <a:effectLst/>
                <a:latin typeface="Times New Roman" pitchFamily="18" charset="0"/>
                <a:cs typeface="Times New Roman" pitchFamily="18" charset="0"/>
              </a:rPr>
              <a:t>Cross sections</a:t>
            </a:r>
          </a:p>
          <a:p>
            <a:pPr lvl="2">
              <a:buClr>
                <a:srgbClr val="00007E"/>
              </a:buClr>
              <a:buFont typeface="Wingdings" pitchFamily="2" charset="2"/>
              <a:buChar char="§"/>
              <a:defRPr/>
            </a:pPr>
            <a:r>
              <a:rPr lang="en-US" dirty="0">
                <a:solidFill>
                  <a:srgbClr val="00007E"/>
                </a:solidFill>
                <a:effectLst/>
                <a:latin typeface="Times New Roman" pitchFamily="18" charset="0"/>
                <a:cs typeface="Times New Roman" pitchFamily="18" charset="0"/>
              </a:rPr>
              <a:t>Structure locations</a:t>
            </a:r>
          </a:p>
          <a:p>
            <a:pPr lvl="2">
              <a:buClr>
                <a:srgbClr val="00007E"/>
              </a:buClr>
              <a:buFont typeface="Wingdings" pitchFamily="2" charset="2"/>
              <a:buChar char="§"/>
              <a:defRPr/>
            </a:pPr>
            <a:r>
              <a:rPr lang="en-US" dirty="0">
                <a:solidFill>
                  <a:srgbClr val="00007E"/>
                </a:solidFill>
                <a:effectLst/>
                <a:latin typeface="Times New Roman" pitchFamily="18" charset="0"/>
                <a:cs typeface="Times New Roman" pitchFamily="18" charset="0"/>
              </a:rPr>
              <a:t>Roads</a:t>
            </a:r>
          </a:p>
          <a:p>
            <a:pPr lvl="1">
              <a:buClr>
                <a:srgbClr val="00007E"/>
              </a:buClr>
              <a:defRPr/>
            </a:pPr>
            <a:endParaRPr lang="en-US" dirty="0">
              <a:solidFill>
                <a:srgbClr val="00007E"/>
              </a:solidFill>
            </a:endParaRPr>
          </a:p>
          <a:p>
            <a:pPr>
              <a:buClr>
                <a:srgbClr val="00007E"/>
              </a:buClr>
              <a:buFont typeface="Monotype Sorts" pitchFamily="2" charset="2"/>
              <a:buNone/>
              <a:defRPr/>
            </a:pPr>
            <a:endParaRPr lang="en-US" dirty="0">
              <a:solidFill>
                <a:srgbClr val="00007E"/>
              </a:solidFill>
            </a:endParaRPr>
          </a:p>
        </p:txBody>
      </p:sp>
      <p:sp>
        <p:nvSpPr>
          <p:cNvPr id="99332" name="Slide Number Placeholder 3"/>
          <p:cNvSpPr txBox="1">
            <a:spLocks noGrp="1"/>
          </p:cNvSpPr>
          <p:nvPr/>
        </p:nvSpPr>
        <p:spPr bwMode="auto">
          <a:xfrm>
            <a:off x="6553200" y="6248400"/>
            <a:ext cx="838200" cy="457200"/>
          </a:xfrm>
          <a:prstGeom prst="rect">
            <a:avLst/>
          </a:prstGeom>
          <a:noFill/>
          <a:ln w="9525">
            <a:noFill/>
            <a:miter lim="800000"/>
            <a:headEnd/>
            <a:tailEnd/>
          </a:ln>
        </p:spPr>
        <p:txBody>
          <a:bodyPr/>
          <a:lstStyle/>
          <a:p>
            <a:pPr algn="r">
              <a:spcBef>
                <a:spcPct val="50000"/>
              </a:spcBef>
            </a:pPr>
            <a:endParaRPr lang="en-US" sz="1400" dirty="0"/>
          </a:p>
        </p:txBody>
      </p:sp>
      <p:pic>
        <p:nvPicPr>
          <p:cNvPr id="6" name="Picture 4" descr="AECOM_color_rgb.bmp"/>
          <p:cNvPicPr>
            <a:picLocks noChangeAspect="1"/>
          </p:cNvPicPr>
          <p:nvPr/>
        </p:nvPicPr>
        <p:blipFill>
          <a:blip r:embed="rId2"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657600" y="152400"/>
            <a:ext cx="5486400" cy="990600"/>
          </a:xfrm>
        </p:spPr>
        <p:txBody>
          <a:bodyPr/>
          <a:lstStyle/>
          <a:p>
            <a:pPr>
              <a:defRPr/>
            </a:pPr>
            <a:r>
              <a:rPr lang="en-US" sz="4000" dirty="0" smtClean="0">
                <a:latin typeface="Times New Roman" pitchFamily="18" charset="0"/>
                <a:cs typeface="Times New Roman" pitchFamily="18" charset="0"/>
              </a:rPr>
              <a:t>Technical Support  Data Notebook (TSDN)</a:t>
            </a:r>
          </a:p>
        </p:txBody>
      </p:sp>
      <p:sp>
        <p:nvSpPr>
          <p:cNvPr id="59396" name="Rectangle 3"/>
          <p:cNvSpPr>
            <a:spLocks noGrp="1" noChangeArrowheads="1"/>
          </p:cNvSpPr>
          <p:nvPr>
            <p:ph idx="1"/>
          </p:nvPr>
        </p:nvSpPr>
        <p:spPr>
          <a:xfrm>
            <a:off x="685800" y="1981200"/>
            <a:ext cx="7772400" cy="4114800"/>
          </a:xfrm>
        </p:spPr>
        <p:txBody>
          <a:bodyPr/>
          <a:lstStyle/>
          <a:p>
            <a:pPr>
              <a:buClr>
                <a:srgbClr val="00007E"/>
              </a:buClr>
            </a:pPr>
            <a:r>
              <a:rPr lang="en-US" sz="3600" dirty="0" smtClean="0">
                <a:solidFill>
                  <a:srgbClr val="00007E"/>
                </a:solidFill>
                <a:effectLst/>
                <a:latin typeface="Times New Roman" charset="0"/>
                <a:cs typeface="Times New Roman" charset="0"/>
              </a:rPr>
              <a:t>Complete Documentation of Project</a:t>
            </a:r>
          </a:p>
          <a:p>
            <a:pPr>
              <a:buClr>
                <a:srgbClr val="00007E"/>
              </a:buClr>
              <a:buFont typeface="Monotype Sorts" pitchFamily="2" charset="2"/>
              <a:buNone/>
            </a:pPr>
            <a:endParaRPr lang="en-US" sz="1200" dirty="0" smtClean="0">
              <a:solidFill>
                <a:srgbClr val="00007E"/>
              </a:solidFill>
              <a:effectLst/>
              <a:latin typeface="Times New Roman" charset="0"/>
              <a:cs typeface="Times New Roman" charset="0"/>
            </a:endParaRPr>
          </a:p>
          <a:p>
            <a:pPr>
              <a:buClr>
                <a:srgbClr val="00007E"/>
              </a:buClr>
            </a:pPr>
            <a:r>
              <a:rPr lang="en-US" sz="3600" dirty="0" smtClean="0">
                <a:solidFill>
                  <a:srgbClr val="00007E"/>
                </a:solidFill>
                <a:effectLst/>
                <a:latin typeface="Times New Roman" charset="0"/>
                <a:cs typeface="Times New Roman" charset="0"/>
              </a:rPr>
              <a:t>All Data Collected</a:t>
            </a:r>
          </a:p>
          <a:p>
            <a:pPr>
              <a:buClr>
                <a:srgbClr val="00007E"/>
              </a:buClr>
              <a:buFont typeface="Monotype Sorts" pitchFamily="2" charset="2"/>
              <a:buNone/>
            </a:pPr>
            <a:endParaRPr lang="en-US" sz="1200" dirty="0" smtClean="0">
              <a:solidFill>
                <a:srgbClr val="00007E"/>
              </a:solidFill>
              <a:effectLst/>
              <a:latin typeface="Times New Roman" charset="0"/>
              <a:cs typeface="Times New Roman" charset="0"/>
            </a:endParaRPr>
          </a:p>
          <a:p>
            <a:pPr>
              <a:buClr>
                <a:srgbClr val="00007E"/>
              </a:buClr>
            </a:pPr>
            <a:r>
              <a:rPr lang="en-US" sz="3600" dirty="0" smtClean="0">
                <a:solidFill>
                  <a:srgbClr val="00007E"/>
                </a:solidFill>
                <a:effectLst/>
                <a:latin typeface="Times New Roman" charset="0"/>
                <a:cs typeface="Times New Roman" charset="0"/>
              </a:rPr>
              <a:t>All Analyses &amp; Assumptions</a:t>
            </a:r>
          </a:p>
          <a:p>
            <a:pPr>
              <a:buClr>
                <a:srgbClr val="00007E"/>
              </a:buClr>
              <a:buFont typeface="Monotype Sorts" pitchFamily="2" charset="2"/>
              <a:buNone/>
            </a:pPr>
            <a:endParaRPr lang="en-US" sz="1200" dirty="0" smtClean="0">
              <a:solidFill>
                <a:srgbClr val="00007E"/>
              </a:solidFill>
              <a:effectLst/>
              <a:latin typeface="Times New Roman" charset="0"/>
              <a:cs typeface="Times New Roman" charset="0"/>
            </a:endParaRPr>
          </a:p>
          <a:p>
            <a:pPr>
              <a:buClr>
                <a:srgbClr val="00007E"/>
              </a:buClr>
            </a:pPr>
            <a:r>
              <a:rPr lang="en-US" sz="3600" dirty="0" smtClean="0">
                <a:solidFill>
                  <a:srgbClr val="00007E"/>
                </a:solidFill>
                <a:effectLst/>
                <a:latin typeface="Times New Roman" charset="0"/>
                <a:cs typeface="Times New Roman" charset="0"/>
              </a:rPr>
              <a:t>Uploaded into the MIP</a:t>
            </a:r>
          </a:p>
        </p:txBody>
      </p:sp>
      <p:sp>
        <p:nvSpPr>
          <p:cNvPr id="59394" name="Slide Number Placeholder 5"/>
          <p:cNvSpPr>
            <a:spLocks noGrp="1"/>
          </p:cNvSpPr>
          <p:nvPr>
            <p:ph type="sldNum" sz="quarter" idx="12"/>
          </p:nvPr>
        </p:nvSpPr>
        <p:spPr>
          <a:noFill/>
        </p:spPr>
        <p:txBody>
          <a:bodyPr/>
          <a:lstStyle/>
          <a:p>
            <a:fld id="{792F3B2B-E65E-494C-8363-1CDE6915FA88}" type="slidenum">
              <a:rPr lang="en-US" smtClean="0"/>
              <a:pPr/>
              <a:t>63</a:t>
            </a:fld>
            <a:endParaRPr lang="en-US" dirty="0" smtClean="0"/>
          </a:p>
        </p:txBody>
      </p:sp>
      <p:pic>
        <p:nvPicPr>
          <p:cNvPr id="59397" name="Picture 4"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0"/>
          <p:cNvGrpSpPr>
            <a:grpSpLocks/>
          </p:cNvGrpSpPr>
          <p:nvPr/>
        </p:nvGrpSpPr>
        <p:grpSpPr bwMode="auto">
          <a:xfrm>
            <a:off x="1143000" y="1905000"/>
            <a:ext cx="6962775" cy="3962400"/>
            <a:chOff x="318" y="648"/>
            <a:chExt cx="5250" cy="3240"/>
          </a:xfrm>
        </p:grpSpPr>
        <p:pic>
          <p:nvPicPr>
            <p:cNvPr id="754757" name="Picture 69"/>
            <p:cNvPicPr>
              <a:picLocks noChangeAspect="1" noChangeArrowheads="1"/>
            </p:cNvPicPr>
            <p:nvPr/>
          </p:nvPicPr>
          <p:blipFill>
            <a:blip r:embed="rId2" cstate="print"/>
            <a:srcRect t="8989"/>
            <a:stretch>
              <a:fillRect/>
            </a:stretch>
          </p:blipFill>
          <p:spPr bwMode="auto">
            <a:xfrm>
              <a:off x="906" y="861"/>
              <a:ext cx="1208" cy="891"/>
            </a:xfrm>
            <a:prstGeom prst="rect">
              <a:avLst/>
            </a:prstGeom>
            <a:noFill/>
            <a:ln w="9525">
              <a:solidFill>
                <a:schemeClr val="accent1"/>
              </a:solidFill>
              <a:miter lim="800000"/>
              <a:headEnd/>
              <a:tailEnd/>
            </a:ln>
            <a:effectLst/>
          </p:spPr>
        </p:pic>
        <p:pic>
          <p:nvPicPr>
            <p:cNvPr id="754758" name="Picture 70" descr="MVC-006S"/>
            <p:cNvPicPr>
              <a:picLocks noChangeAspect="1" noChangeArrowheads="1"/>
            </p:cNvPicPr>
            <p:nvPr/>
          </p:nvPicPr>
          <p:blipFill>
            <a:blip r:embed="rId3" cstate="print"/>
            <a:srcRect/>
            <a:stretch>
              <a:fillRect/>
            </a:stretch>
          </p:blipFill>
          <p:spPr bwMode="auto">
            <a:xfrm>
              <a:off x="582" y="2939"/>
              <a:ext cx="1312" cy="934"/>
            </a:xfrm>
            <a:prstGeom prst="rect">
              <a:avLst/>
            </a:prstGeom>
            <a:solidFill>
              <a:srgbClr val="000000"/>
            </a:solidFill>
            <a:ln w="9525">
              <a:solidFill>
                <a:schemeClr val="accent1"/>
              </a:solidFill>
              <a:miter lim="800000"/>
              <a:headEnd/>
              <a:tailEnd/>
            </a:ln>
            <a:effectLst/>
          </p:spPr>
        </p:pic>
        <p:pic>
          <p:nvPicPr>
            <p:cNvPr id="754759" name="Picture 71" descr="9"/>
            <p:cNvPicPr>
              <a:picLocks noChangeAspect="1" noChangeArrowheads="1"/>
            </p:cNvPicPr>
            <p:nvPr/>
          </p:nvPicPr>
          <p:blipFill>
            <a:blip r:embed="rId4" cstate="print"/>
            <a:srcRect/>
            <a:stretch>
              <a:fillRect/>
            </a:stretch>
          </p:blipFill>
          <p:spPr bwMode="auto">
            <a:xfrm>
              <a:off x="3511" y="3024"/>
              <a:ext cx="1260" cy="864"/>
            </a:xfrm>
            <a:prstGeom prst="rect">
              <a:avLst/>
            </a:prstGeom>
            <a:noFill/>
            <a:ln w="9525">
              <a:solidFill>
                <a:schemeClr val="accent1"/>
              </a:solidFill>
              <a:miter lim="800000"/>
              <a:headEnd/>
              <a:tailEnd/>
            </a:ln>
          </p:spPr>
        </p:pic>
        <p:pic>
          <p:nvPicPr>
            <p:cNvPr id="754760" name="Picture 72" descr="hydraulics_booth2"/>
            <p:cNvPicPr>
              <a:picLocks noChangeAspect="1" noChangeArrowheads="1"/>
            </p:cNvPicPr>
            <p:nvPr/>
          </p:nvPicPr>
          <p:blipFill>
            <a:blip r:embed="rId5" cstate="print"/>
            <a:srcRect/>
            <a:stretch>
              <a:fillRect/>
            </a:stretch>
          </p:blipFill>
          <p:spPr bwMode="auto">
            <a:xfrm>
              <a:off x="4119" y="896"/>
              <a:ext cx="1257" cy="1009"/>
            </a:xfrm>
            <a:prstGeom prst="rect">
              <a:avLst/>
            </a:prstGeom>
            <a:noFill/>
            <a:ln w="9525">
              <a:solidFill>
                <a:schemeClr val="accent1"/>
              </a:solidFill>
              <a:miter lim="800000"/>
              <a:headEnd/>
              <a:tailEnd/>
            </a:ln>
          </p:spPr>
        </p:pic>
        <p:pic>
          <p:nvPicPr>
            <p:cNvPr id="754761" name="Picture 73" descr="2-3 Otter"/>
            <p:cNvPicPr>
              <a:picLocks noChangeAspect="1" noChangeArrowheads="1"/>
            </p:cNvPicPr>
            <p:nvPr/>
          </p:nvPicPr>
          <p:blipFill>
            <a:blip r:embed="rId6" cstate="print">
              <a:lum bright="-6000" contrast="24000"/>
            </a:blip>
            <a:srcRect/>
            <a:stretch>
              <a:fillRect/>
            </a:stretch>
          </p:blipFill>
          <p:spPr bwMode="auto">
            <a:xfrm>
              <a:off x="318" y="1138"/>
              <a:ext cx="1269" cy="806"/>
            </a:xfrm>
            <a:prstGeom prst="rect">
              <a:avLst/>
            </a:prstGeom>
            <a:noFill/>
            <a:ln w="12700">
              <a:solidFill>
                <a:schemeClr val="accent1"/>
              </a:solidFill>
              <a:miter lim="800000"/>
              <a:headEnd/>
              <a:tailEnd/>
            </a:ln>
          </p:spPr>
        </p:pic>
        <p:pic>
          <p:nvPicPr>
            <p:cNvPr id="754762" name="Picture 74" descr="hampshire_dfirm"/>
            <p:cNvPicPr>
              <a:picLocks noChangeAspect="1" noChangeArrowheads="1"/>
            </p:cNvPicPr>
            <p:nvPr/>
          </p:nvPicPr>
          <p:blipFill>
            <a:blip r:embed="rId7" cstate="print"/>
            <a:srcRect l="4736" t="1173" r="3947" b="1173"/>
            <a:stretch>
              <a:fillRect/>
            </a:stretch>
          </p:blipFill>
          <p:spPr bwMode="auto">
            <a:xfrm>
              <a:off x="4306" y="2611"/>
              <a:ext cx="1262" cy="908"/>
            </a:xfrm>
            <a:prstGeom prst="rect">
              <a:avLst/>
            </a:prstGeom>
            <a:noFill/>
            <a:ln w="9525">
              <a:solidFill>
                <a:schemeClr val="accent1"/>
              </a:solidFill>
              <a:miter lim="800000"/>
              <a:headEnd/>
              <a:tailEnd/>
            </a:ln>
            <a:effectLst/>
          </p:spPr>
        </p:pic>
        <p:sp>
          <p:nvSpPr>
            <p:cNvPr id="754763" name="Text Box 75"/>
            <p:cNvSpPr txBox="1">
              <a:spLocks noChangeArrowheads="1"/>
            </p:cNvSpPr>
            <p:nvPr/>
          </p:nvSpPr>
          <p:spPr bwMode="auto">
            <a:xfrm>
              <a:off x="780" y="2731"/>
              <a:ext cx="890" cy="212"/>
            </a:xfrm>
            <a:prstGeom prst="rect">
              <a:avLst/>
            </a:prstGeom>
            <a:noFill/>
            <a:ln w="9525">
              <a:solidFill>
                <a:schemeClr val="accent1"/>
              </a:solidFill>
              <a:miter lim="800000"/>
              <a:headEnd/>
              <a:tailEnd/>
            </a:ln>
            <a:effectLst/>
          </p:spPr>
          <p:txBody>
            <a:bodyPr wrap="none">
              <a:spAutoFit/>
            </a:bodyPr>
            <a:lstStyle/>
            <a:p>
              <a:r>
                <a:rPr lang="en-US" sz="1600" dirty="0">
                  <a:solidFill>
                    <a:srgbClr val="00007E"/>
                  </a:solidFill>
                  <a:latin typeface="Arial" charset="0"/>
                </a:rPr>
                <a:t>Field Surveys</a:t>
              </a:r>
            </a:p>
          </p:txBody>
        </p:sp>
        <p:sp>
          <p:nvSpPr>
            <p:cNvPr id="754764" name="Text Box 76"/>
            <p:cNvSpPr txBox="1">
              <a:spLocks noChangeArrowheads="1"/>
            </p:cNvSpPr>
            <p:nvPr/>
          </p:nvSpPr>
          <p:spPr bwMode="auto">
            <a:xfrm>
              <a:off x="4644" y="2395"/>
              <a:ext cx="606" cy="212"/>
            </a:xfrm>
            <a:prstGeom prst="rect">
              <a:avLst/>
            </a:prstGeom>
            <a:noFill/>
            <a:ln w="9525">
              <a:solidFill>
                <a:schemeClr val="accent1"/>
              </a:solidFill>
              <a:miter lim="800000"/>
              <a:headEnd/>
              <a:tailEnd/>
            </a:ln>
            <a:effectLst/>
          </p:spPr>
          <p:txBody>
            <a:bodyPr wrap="none">
              <a:spAutoFit/>
            </a:bodyPr>
            <a:lstStyle/>
            <a:p>
              <a:r>
                <a:rPr lang="en-US" sz="1600" dirty="0">
                  <a:solidFill>
                    <a:srgbClr val="00007E"/>
                  </a:solidFill>
                  <a:latin typeface="Arial" charset="0"/>
                </a:rPr>
                <a:t>Mapping</a:t>
              </a:r>
            </a:p>
          </p:txBody>
        </p:sp>
        <p:sp>
          <p:nvSpPr>
            <p:cNvPr id="754765" name="Text Box 77"/>
            <p:cNvSpPr txBox="1">
              <a:spLocks noChangeArrowheads="1"/>
            </p:cNvSpPr>
            <p:nvPr/>
          </p:nvSpPr>
          <p:spPr bwMode="auto">
            <a:xfrm>
              <a:off x="1076" y="648"/>
              <a:ext cx="827" cy="212"/>
            </a:xfrm>
            <a:prstGeom prst="rect">
              <a:avLst/>
            </a:prstGeom>
            <a:noFill/>
            <a:ln w="9525">
              <a:solidFill>
                <a:schemeClr val="accent1"/>
              </a:solidFill>
              <a:miter lim="800000"/>
              <a:headEnd/>
              <a:tailEnd/>
            </a:ln>
            <a:effectLst/>
          </p:spPr>
          <p:txBody>
            <a:bodyPr wrap="none">
              <a:spAutoFit/>
            </a:bodyPr>
            <a:lstStyle/>
            <a:p>
              <a:r>
                <a:rPr lang="en-US" sz="1600" dirty="0">
                  <a:solidFill>
                    <a:srgbClr val="00007E"/>
                  </a:solidFill>
                  <a:latin typeface="Arial" charset="0"/>
                </a:rPr>
                <a:t>Terrain Data</a:t>
              </a:r>
            </a:p>
          </p:txBody>
        </p:sp>
        <p:sp>
          <p:nvSpPr>
            <p:cNvPr id="754766" name="Text Box 78"/>
            <p:cNvSpPr txBox="1">
              <a:spLocks noChangeArrowheads="1"/>
            </p:cNvSpPr>
            <p:nvPr/>
          </p:nvSpPr>
          <p:spPr bwMode="auto">
            <a:xfrm>
              <a:off x="4012" y="675"/>
              <a:ext cx="1488" cy="212"/>
            </a:xfrm>
            <a:prstGeom prst="rect">
              <a:avLst/>
            </a:prstGeom>
            <a:noFill/>
            <a:ln w="9525">
              <a:solidFill>
                <a:schemeClr val="accent1"/>
              </a:solidFill>
              <a:miter lim="800000"/>
              <a:headEnd/>
              <a:tailEnd/>
            </a:ln>
            <a:effectLst/>
          </p:spPr>
          <p:txBody>
            <a:bodyPr wrap="none">
              <a:spAutoFit/>
            </a:bodyPr>
            <a:lstStyle/>
            <a:p>
              <a:r>
                <a:rPr lang="en-US" sz="1600" dirty="0">
                  <a:solidFill>
                    <a:srgbClr val="00007E"/>
                  </a:solidFill>
                  <a:latin typeface="Arial" charset="0"/>
                </a:rPr>
                <a:t>Automated H&amp;H Models</a:t>
              </a:r>
            </a:p>
          </p:txBody>
        </p:sp>
        <p:sp>
          <p:nvSpPr>
            <p:cNvPr id="754767" name="Freeform 79"/>
            <p:cNvSpPr>
              <a:spLocks/>
            </p:cNvSpPr>
            <p:nvPr/>
          </p:nvSpPr>
          <p:spPr bwMode="auto">
            <a:xfrm>
              <a:off x="1950" y="2750"/>
              <a:ext cx="480" cy="527"/>
            </a:xfrm>
            <a:custGeom>
              <a:avLst/>
              <a:gdLst/>
              <a:ahLst/>
              <a:cxnLst>
                <a:cxn ang="0">
                  <a:pos x="568" y="111"/>
                </a:cxn>
                <a:cxn ang="0">
                  <a:pos x="384" y="391"/>
                </a:cxn>
                <a:cxn ang="0">
                  <a:pos x="128" y="551"/>
                </a:cxn>
                <a:cxn ang="0">
                  <a:pos x="136" y="679"/>
                </a:cxn>
                <a:cxn ang="0">
                  <a:pos x="0" y="511"/>
                </a:cxn>
                <a:cxn ang="0">
                  <a:pos x="112" y="335"/>
                </a:cxn>
                <a:cxn ang="0">
                  <a:pos x="112" y="463"/>
                </a:cxn>
                <a:cxn ang="0">
                  <a:pos x="346" y="278"/>
                </a:cxn>
                <a:cxn ang="0">
                  <a:pos x="487" y="44"/>
                </a:cxn>
                <a:cxn ang="0">
                  <a:pos x="506" y="15"/>
                </a:cxn>
                <a:cxn ang="0">
                  <a:pos x="568" y="111"/>
                </a:cxn>
              </a:cxnLst>
              <a:rect l="0" t="0" r="r" b="b"/>
              <a:pathLst>
                <a:path w="568" h="679">
                  <a:moveTo>
                    <a:pt x="568" y="111"/>
                  </a:moveTo>
                  <a:cubicBezTo>
                    <a:pt x="548" y="174"/>
                    <a:pt x="457" y="318"/>
                    <a:pt x="384" y="391"/>
                  </a:cubicBezTo>
                  <a:cubicBezTo>
                    <a:pt x="311" y="464"/>
                    <a:pt x="169" y="503"/>
                    <a:pt x="128" y="551"/>
                  </a:cubicBezTo>
                  <a:lnTo>
                    <a:pt x="136" y="679"/>
                  </a:lnTo>
                  <a:lnTo>
                    <a:pt x="0" y="511"/>
                  </a:lnTo>
                  <a:lnTo>
                    <a:pt x="112" y="335"/>
                  </a:lnTo>
                  <a:lnTo>
                    <a:pt x="112" y="463"/>
                  </a:lnTo>
                  <a:cubicBezTo>
                    <a:pt x="151" y="454"/>
                    <a:pt x="283" y="348"/>
                    <a:pt x="346" y="278"/>
                  </a:cubicBezTo>
                  <a:cubicBezTo>
                    <a:pt x="409" y="208"/>
                    <a:pt x="460" y="88"/>
                    <a:pt x="487" y="44"/>
                  </a:cubicBezTo>
                  <a:cubicBezTo>
                    <a:pt x="514" y="0"/>
                    <a:pt x="493" y="4"/>
                    <a:pt x="506" y="15"/>
                  </a:cubicBezTo>
                  <a:lnTo>
                    <a:pt x="568" y="111"/>
                  </a:lnTo>
                  <a:close/>
                </a:path>
              </a:pathLst>
            </a:custGeom>
            <a:solidFill>
              <a:srgbClr val="000000"/>
            </a:solidFill>
            <a:ln w="9525" cap="flat" cmpd="sng">
              <a:solidFill>
                <a:schemeClr val="accent1"/>
              </a:solidFill>
              <a:prstDash val="solid"/>
              <a:round/>
              <a:headEnd type="none" w="med" len="med"/>
              <a:tailEnd type="none" w="med" len="med"/>
            </a:ln>
            <a:effectLst/>
          </p:spPr>
          <p:txBody>
            <a:bodyPr wrap="none" anchor="ctr"/>
            <a:lstStyle/>
            <a:p>
              <a:endParaRPr lang="en-US" dirty="0"/>
            </a:p>
          </p:txBody>
        </p:sp>
        <p:sp>
          <p:nvSpPr>
            <p:cNvPr id="754768" name="Freeform 80"/>
            <p:cNvSpPr>
              <a:spLocks/>
            </p:cNvSpPr>
            <p:nvPr/>
          </p:nvSpPr>
          <p:spPr bwMode="auto">
            <a:xfrm>
              <a:off x="3518" y="1413"/>
              <a:ext cx="522" cy="499"/>
            </a:xfrm>
            <a:custGeom>
              <a:avLst/>
              <a:gdLst/>
              <a:ahLst/>
              <a:cxnLst>
                <a:cxn ang="0">
                  <a:pos x="0" y="461"/>
                </a:cxn>
                <a:cxn ang="0">
                  <a:pos x="201" y="230"/>
                </a:cxn>
                <a:cxn ang="0">
                  <a:pos x="493" y="101"/>
                </a:cxn>
                <a:cxn ang="0">
                  <a:pos x="507" y="0"/>
                </a:cxn>
                <a:cxn ang="0">
                  <a:pos x="634" y="95"/>
                </a:cxn>
                <a:cxn ang="0">
                  <a:pos x="488" y="312"/>
                </a:cxn>
                <a:cxn ang="0">
                  <a:pos x="487" y="204"/>
                </a:cxn>
                <a:cxn ang="0">
                  <a:pos x="244" y="330"/>
                </a:cxn>
                <a:cxn ang="0">
                  <a:pos x="90" y="513"/>
                </a:cxn>
                <a:cxn ang="0">
                  <a:pos x="69" y="535"/>
                </a:cxn>
                <a:cxn ang="0">
                  <a:pos x="0" y="461"/>
                </a:cxn>
              </a:cxnLst>
              <a:rect l="0" t="0" r="r" b="b"/>
              <a:pathLst>
                <a:path w="634" h="547">
                  <a:moveTo>
                    <a:pt x="0" y="461"/>
                  </a:moveTo>
                  <a:cubicBezTo>
                    <a:pt x="22" y="409"/>
                    <a:pt x="120" y="290"/>
                    <a:pt x="201" y="230"/>
                  </a:cubicBezTo>
                  <a:cubicBezTo>
                    <a:pt x="284" y="171"/>
                    <a:pt x="443" y="138"/>
                    <a:pt x="493" y="101"/>
                  </a:cubicBezTo>
                  <a:lnTo>
                    <a:pt x="507" y="0"/>
                  </a:lnTo>
                  <a:lnTo>
                    <a:pt x="634" y="95"/>
                  </a:lnTo>
                  <a:lnTo>
                    <a:pt x="488" y="312"/>
                  </a:lnTo>
                  <a:lnTo>
                    <a:pt x="487" y="204"/>
                  </a:lnTo>
                  <a:cubicBezTo>
                    <a:pt x="446" y="207"/>
                    <a:pt x="310" y="279"/>
                    <a:pt x="244" y="330"/>
                  </a:cubicBezTo>
                  <a:cubicBezTo>
                    <a:pt x="178" y="381"/>
                    <a:pt x="119" y="478"/>
                    <a:pt x="90" y="513"/>
                  </a:cubicBezTo>
                  <a:cubicBezTo>
                    <a:pt x="60" y="547"/>
                    <a:pt x="83" y="542"/>
                    <a:pt x="69" y="535"/>
                  </a:cubicBezTo>
                  <a:lnTo>
                    <a:pt x="0" y="461"/>
                  </a:lnTo>
                  <a:close/>
                </a:path>
              </a:pathLst>
            </a:custGeom>
            <a:solidFill>
              <a:srgbClr val="000000"/>
            </a:solidFill>
            <a:ln w="9525" cap="flat" cmpd="sng">
              <a:solidFill>
                <a:schemeClr val="accent1"/>
              </a:solidFill>
              <a:prstDash val="solid"/>
              <a:round/>
              <a:headEnd type="none" w="med" len="med"/>
              <a:tailEnd type="none" w="med" len="med"/>
            </a:ln>
            <a:effectLst/>
          </p:spPr>
          <p:txBody>
            <a:bodyPr wrap="none" anchor="ctr"/>
            <a:lstStyle/>
            <a:p>
              <a:endParaRPr lang="en-US" dirty="0"/>
            </a:p>
          </p:txBody>
        </p:sp>
        <p:sp>
          <p:nvSpPr>
            <p:cNvPr id="754769" name="Freeform 81"/>
            <p:cNvSpPr>
              <a:spLocks/>
            </p:cNvSpPr>
            <p:nvPr/>
          </p:nvSpPr>
          <p:spPr bwMode="auto">
            <a:xfrm>
              <a:off x="2174" y="1389"/>
              <a:ext cx="519" cy="488"/>
            </a:xfrm>
            <a:custGeom>
              <a:avLst/>
              <a:gdLst/>
              <a:ahLst/>
              <a:cxnLst>
                <a:cxn ang="0">
                  <a:pos x="631" y="485"/>
                </a:cxn>
                <a:cxn ang="0">
                  <a:pos x="428" y="223"/>
                </a:cxn>
                <a:cxn ang="0">
                  <a:pos x="144" y="96"/>
                </a:cxn>
                <a:cxn ang="0">
                  <a:pos x="151" y="0"/>
                </a:cxn>
                <a:cxn ang="0">
                  <a:pos x="0" y="104"/>
                </a:cxn>
                <a:cxn ang="0">
                  <a:pos x="137" y="280"/>
                </a:cxn>
                <a:cxn ang="0">
                  <a:pos x="142" y="193"/>
                </a:cxn>
                <a:cxn ang="0">
                  <a:pos x="385" y="337"/>
                </a:cxn>
                <a:cxn ang="0">
                  <a:pos x="541" y="545"/>
                </a:cxn>
                <a:cxn ang="0">
                  <a:pos x="562" y="571"/>
                </a:cxn>
                <a:cxn ang="0">
                  <a:pos x="631" y="485"/>
                </a:cxn>
              </a:cxnLst>
              <a:rect l="0" t="0" r="r" b="b"/>
              <a:pathLst>
                <a:path w="631" h="584">
                  <a:moveTo>
                    <a:pt x="631" y="485"/>
                  </a:moveTo>
                  <a:cubicBezTo>
                    <a:pt x="609" y="427"/>
                    <a:pt x="509" y="288"/>
                    <a:pt x="428" y="223"/>
                  </a:cubicBezTo>
                  <a:cubicBezTo>
                    <a:pt x="348" y="158"/>
                    <a:pt x="191" y="133"/>
                    <a:pt x="144" y="96"/>
                  </a:cubicBezTo>
                  <a:lnTo>
                    <a:pt x="151" y="0"/>
                  </a:lnTo>
                  <a:lnTo>
                    <a:pt x="0" y="104"/>
                  </a:lnTo>
                  <a:lnTo>
                    <a:pt x="137" y="280"/>
                  </a:lnTo>
                  <a:lnTo>
                    <a:pt x="142" y="193"/>
                  </a:lnTo>
                  <a:cubicBezTo>
                    <a:pt x="183" y="202"/>
                    <a:pt x="319" y="278"/>
                    <a:pt x="385" y="337"/>
                  </a:cubicBezTo>
                  <a:cubicBezTo>
                    <a:pt x="452" y="394"/>
                    <a:pt x="511" y="506"/>
                    <a:pt x="541" y="545"/>
                  </a:cubicBezTo>
                  <a:cubicBezTo>
                    <a:pt x="571" y="584"/>
                    <a:pt x="547" y="581"/>
                    <a:pt x="562" y="571"/>
                  </a:cubicBezTo>
                  <a:lnTo>
                    <a:pt x="631" y="485"/>
                  </a:lnTo>
                  <a:close/>
                </a:path>
              </a:pathLst>
            </a:custGeom>
            <a:solidFill>
              <a:srgbClr val="000000"/>
            </a:solidFill>
            <a:ln w="9525" cap="flat" cmpd="sng">
              <a:solidFill>
                <a:schemeClr val="accent1"/>
              </a:solidFill>
              <a:prstDash val="solid"/>
              <a:round/>
              <a:headEnd type="none" w="med" len="med"/>
              <a:tailEnd type="none" w="med" len="med"/>
            </a:ln>
            <a:effectLst/>
          </p:spPr>
          <p:txBody>
            <a:bodyPr wrap="none" anchor="ctr"/>
            <a:lstStyle/>
            <a:p>
              <a:endParaRPr lang="en-US" dirty="0"/>
            </a:p>
          </p:txBody>
        </p:sp>
        <p:sp>
          <p:nvSpPr>
            <p:cNvPr id="754770" name="Freeform 82"/>
            <p:cNvSpPr>
              <a:spLocks/>
            </p:cNvSpPr>
            <p:nvPr/>
          </p:nvSpPr>
          <p:spPr bwMode="auto">
            <a:xfrm>
              <a:off x="3838" y="1923"/>
              <a:ext cx="633" cy="490"/>
            </a:xfrm>
            <a:custGeom>
              <a:avLst/>
              <a:gdLst/>
              <a:ahLst/>
              <a:cxnLst>
                <a:cxn ang="0">
                  <a:pos x="785" y="52"/>
                </a:cxn>
                <a:cxn ang="0">
                  <a:pos x="528" y="290"/>
                </a:cxn>
                <a:cxn ang="0">
                  <a:pos x="136" y="394"/>
                </a:cxn>
                <a:cxn ang="0">
                  <a:pos x="136" y="490"/>
                </a:cxn>
                <a:cxn ang="0">
                  <a:pos x="0" y="338"/>
                </a:cxn>
                <a:cxn ang="0">
                  <a:pos x="152" y="210"/>
                </a:cxn>
                <a:cxn ang="0">
                  <a:pos x="144" y="306"/>
                </a:cxn>
                <a:cxn ang="0">
                  <a:pos x="481" y="224"/>
                </a:cxn>
                <a:cxn ang="0">
                  <a:pos x="678" y="34"/>
                </a:cxn>
                <a:cxn ang="0">
                  <a:pos x="704" y="12"/>
                </a:cxn>
                <a:cxn ang="0">
                  <a:pos x="785" y="52"/>
                </a:cxn>
              </a:cxnLst>
              <a:rect l="0" t="0" r="r" b="b"/>
              <a:pathLst>
                <a:path w="785" h="490">
                  <a:moveTo>
                    <a:pt x="785" y="52"/>
                  </a:moveTo>
                  <a:cubicBezTo>
                    <a:pt x="755" y="98"/>
                    <a:pt x="636" y="233"/>
                    <a:pt x="528" y="290"/>
                  </a:cubicBezTo>
                  <a:cubicBezTo>
                    <a:pt x="420" y="347"/>
                    <a:pt x="201" y="361"/>
                    <a:pt x="136" y="394"/>
                  </a:cubicBezTo>
                  <a:lnTo>
                    <a:pt x="136" y="490"/>
                  </a:lnTo>
                  <a:lnTo>
                    <a:pt x="0" y="338"/>
                  </a:lnTo>
                  <a:lnTo>
                    <a:pt x="152" y="210"/>
                  </a:lnTo>
                  <a:lnTo>
                    <a:pt x="144" y="306"/>
                  </a:lnTo>
                  <a:cubicBezTo>
                    <a:pt x="199" y="308"/>
                    <a:pt x="392" y="269"/>
                    <a:pt x="481" y="224"/>
                  </a:cubicBezTo>
                  <a:cubicBezTo>
                    <a:pt x="570" y="179"/>
                    <a:pt x="641" y="70"/>
                    <a:pt x="678" y="34"/>
                  </a:cubicBezTo>
                  <a:cubicBezTo>
                    <a:pt x="715" y="0"/>
                    <a:pt x="687" y="9"/>
                    <a:pt x="704" y="12"/>
                  </a:cubicBezTo>
                  <a:lnTo>
                    <a:pt x="785" y="52"/>
                  </a:lnTo>
                  <a:close/>
                </a:path>
              </a:pathLst>
            </a:custGeom>
            <a:solidFill>
              <a:srgbClr val="000000"/>
            </a:solidFill>
            <a:ln w="9525" cap="flat" cmpd="sng">
              <a:solidFill>
                <a:schemeClr val="accent1"/>
              </a:solidFill>
              <a:prstDash val="solid"/>
              <a:round/>
              <a:headEnd type="none" w="med" len="med"/>
              <a:tailEnd type="none" w="med" len="med"/>
            </a:ln>
            <a:effectLst/>
          </p:spPr>
          <p:txBody>
            <a:bodyPr wrap="none" anchor="ctr"/>
            <a:lstStyle/>
            <a:p>
              <a:endParaRPr lang="en-US" dirty="0"/>
            </a:p>
          </p:txBody>
        </p:sp>
        <p:sp>
          <p:nvSpPr>
            <p:cNvPr id="754771" name="Freeform 83"/>
            <p:cNvSpPr>
              <a:spLocks/>
            </p:cNvSpPr>
            <p:nvPr/>
          </p:nvSpPr>
          <p:spPr bwMode="auto">
            <a:xfrm rot="-30249269">
              <a:off x="1401" y="2032"/>
              <a:ext cx="541" cy="248"/>
            </a:xfrm>
            <a:custGeom>
              <a:avLst/>
              <a:gdLst/>
              <a:ahLst/>
              <a:cxnLst>
                <a:cxn ang="0">
                  <a:pos x="1248" y="106"/>
                </a:cxn>
                <a:cxn ang="0">
                  <a:pos x="764" y="59"/>
                </a:cxn>
                <a:cxn ang="0">
                  <a:pos x="220" y="455"/>
                </a:cxn>
                <a:cxn ang="0">
                  <a:pos x="121" y="257"/>
                </a:cxn>
                <a:cxn ang="0">
                  <a:pos x="0" y="778"/>
                </a:cxn>
                <a:cxn ang="0">
                  <a:pos x="540" y="790"/>
                </a:cxn>
                <a:cxn ang="0">
                  <a:pos x="373" y="630"/>
                </a:cxn>
                <a:cxn ang="0">
                  <a:pos x="776" y="387"/>
                </a:cxn>
                <a:cxn ang="0">
                  <a:pos x="1152" y="442"/>
                </a:cxn>
                <a:cxn ang="0">
                  <a:pos x="1200" y="442"/>
                </a:cxn>
                <a:cxn ang="0">
                  <a:pos x="1248" y="106"/>
                </a:cxn>
              </a:cxnLst>
              <a:rect l="0" t="0" r="r" b="b"/>
              <a:pathLst>
                <a:path w="1248" h="790">
                  <a:moveTo>
                    <a:pt x="1248" y="106"/>
                  </a:moveTo>
                  <a:cubicBezTo>
                    <a:pt x="1175" y="42"/>
                    <a:pt x="935" y="0"/>
                    <a:pt x="764" y="59"/>
                  </a:cubicBezTo>
                  <a:cubicBezTo>
                    <a:pt x="592" y="117"/>
                    <a:pt x="327" y="422"/>
                    <a:pt x="220" y="455"/>
                  </a:cubicBezTo>
                  <a:lnTo>
                    <a:pt x="121" y="257"/>
                  </a:lnTo>
                  <a:lnTo>
                    <a:pt x="0" y="778"/>
                  </a:lnTo>
                  <a:lnTo>
                    <a:pt x="540" y="790"/>
                  </a:lnTo>
                  <a:lnTo>
                    <a:pt x="373" y="630"/>
                  </a:lnTo>
                  <a:cubicBezTo>
                    <a:pt x="412" y="562"/>
                    <a:pt x="646" y="418"/>
                    <a:pt x="776" y="387"/>
                  </a:cubicBezTo>
                  <a:cubicBezTo>
                    <a:pt x="905" y="355"/>
                    <a:pt x="1081" y="432"/>
                    <a:pt x="1152" y="442"/>
                  </a:cubicBezTo>
                  <a:cubicBezTo>
                    <a:pt x="1222" y="451"/>
                    <a:pt x="1184" y="497"/>
                    <a:pt x="1200" y="442"/>
                  </a:cubicBezTo>
                  <a:lnTo>
                    <a:pt x="1248" y="106"/>
                  </a:lnTo>
                  <a:close/>
                </a:path>
              </a:pathLst>
            </a:custGeom>
            <a:solidFill>
              <a:srgbClr val="000000"/>
            </a:solidFill>
            <a:ln w="9525" cap="flat" cmpd="sng">
              <a:solidFill>
                <a:schemeClr val="accent1"/>
              </a:solidFill>
              <a:prstDash val="solid"/>
              <a:round/>
              <a:headEnd type="none" w="med" len="med"/>
              <a:tailEnd type="none" w="med" len="med"/>
            </a:ln>
            <a:effectLst/>
          </p:spPr>
          <p:txBody>
            <a:bodyPr wrap="none" anchor="ctr"/>
            <a:lstStyle/>
            <a:p>
              <a:endParaRPr lang="en-US" dirty="0"/>
            </a:p>
          </p:txBody>
        </p:sp>
        <p:sp>
          <p:nvSpPr>
            <p:cNvPr id="754772" name="Freeform 84"/>
            <p:cNvSpPr>
              <a:spLocks/>
            </p:cNvSpPr>
            <p:nvPr/>
          </p:nvSpPr>
          <p:spPr bwMode="auto">
            <a:xfrm>
              <a:off x="3832" y="2522"/>
              <a:ext cx="403" cy="427"/>
            </a:xfrm>
            <a:custGeom>
              <a:avLst/>
              <a:gdLst/>
              <a:ahLst/>
              <a:cxnLst>
                <a:cxn ang="0">
                  <a:pos x="12" y="5"/>
                </a:cxn>
                <a:cxn ang="0">
                  <a:pos x="308" y="75"/>
                </a:cxn>
                <a:cxn ang="0">
                  <a:pos x="607" y="278"/>
                </a:cxn>
                <a:cxn ang="0">
                  <a:pos x="682" y="240"/>
                </a:cxn>
                <a:cxn ang="0">
                  <a:pos x="699" y="499"/>
                </a:cxn>
                <a:cxn ang="0">
                  <a:pos x="387" y="316"/>
                </a:cxn>
                <a:cxn ang="0">
                  <a:pos x="500" y="300"/>
                </a:cxn>
                <a:cxn ang="0">
                  <a:pos x="276" y="164"/>
                </a:cxn>
                <a:cxn ang="0">
                  <a:pos x="44" y="115"/>
                </a:cxn>
                <a:cxn ang="0">
                  <a:pos x="15" y="106"/>
                </a:cxn>
                <a:cxn ang="0">
                  <a:pos x="12" y="5"/>
                </a:cxn>
              </a:cxnLst>
              <a:rect l="0" t="0" r="r" b="b"/>
              <a:pathLst>
                <a:path w="699" h="499">
                  <a:moveTo>
                    <a:pt x="12" y="5"/>
                  </a:moveTo>
                  <a:cubicBezTo>
                    <a:pt x="61" y="0"/>
                    <a:pt x="210" y="30"/>
                    <a:pt x="308" y="75"/>
                  </a:cubicBezTo>
                  <a:cubicBezTo>
                    <a:pt x="409" y="121"/>
                    <a:pt x="545" y="250"/>
                    <a:pt x="607" y="278"/>
                  </a:cubicBezTo>
                  <a:lnTo>
                    <a:pt x="682" y="240"/>
                  </a:lnTo>
                  <a:lnTo>
                    <a:pt x="699" y="499"/>
                  </a:lnTo>
                  <a:lnTo>
                    <a:pt x="387" y="316"/>
                  </a:lnTo>
                  <a:lnTo>
                    <a:pt x="500" y="300"/>
                  </a:lnTo>
                  <a:cubicBezTo>
                    <a:pt x="483" y="274"/>
                    <a:pt x="352" y="195"/>
                    <a:pt x="276" y="164"/>
                  </a:cubicBezTo>
                  <a:cubicBezTo>
                    <a:pt x="200" y="133"/>
                    <a:pt x="88" y="124"/>
                    <a:pt x="44" y="115"/>
                  </a:cubicBezTo>
                  <a:cubicBezTo>
                    <a:pt x="0" y="105"/>
                    <a:pt x="20" y="124"/>
                    <a:pt x="15" y="106"/>
                  </a:cubicBezTo>
                  <a:lnTo>
                    <a:pt x="12" y="5"/>
                  </a:lnTo>
                  <a:close/>
                </a:path>
              </a:pathLst>
            </a:custGeom>
            <a:solidFill>
              <a:srgbClr val="000000"/>
            </a:solidFill>
            <a:ln w="9525" cap="flat" cmpd="sng">
              <a:solidFill>
                <a:schemeClr val="accent1"/>
              </a:solidFill>
              <a:prstDash val="solid"/>
              <a:round/>
              <a:headEnd type="none" w="med" len="med"/>
              <a:tailEnd type="none" w="med" len="med"/>
            </a:ln>
            <a:effectLst/>
          </p:spPr>
          <p:txBody>
            <a:bodyPr wrap="none" anchor="ctr"/>
            <a:lstStyle/>
            <a:p>
              <a:endParaRPr lang="en-US" dirty="0"/>
            </a:p>
          </p:txBody>
        </p:sp>
        <p:sp>
          <p:nvSpPr>
            <p:cNvPr id="754773" name="Freeform 85"/>
            <p:cNvSpPr>
              <a:spLocks/>
            </p:cNvSpPr>
            <p:nvPr/>
          </p:nvSpPr>
          <p:spPr bwMode="auto">
            <a:xfrm>
              <a:off x="1510" y="2381"/>
              <a:ext cx="514" cy="387"/>
            </a:xfrm>
            <a:custGeom>
              <a:avLst/>
              <a:gdLst/>
              <a:ahLst/>
              <a:cxnLst>
                <a:cxn ang="0">
                  <a:pos x="0" y="380"/>
                </a:cxn>
                <a:cxn ang="0">
                  <a:pos x="238" y="190"/>
                </a:cxn>
                <a:cxn ang="0">
                  <a:pos x="582" y="83"/>
                </a:cxn>
                <a:cxn ang="0">
                  <a:pos x="599" y="0"/>
                </a:cxn>
                <a:cxn ang="0">
                  <a:pos x="749" y="78"/>
                </a:cxn>
                <a:cxn ang="0">
                  <a:pos x="529" y="307"/>
                </a:cxn>
                <a:cxn ang="0">
                  <a:pos x="575" y="168"/>
                </a:cxn>
                <a:cxn ang="0">
                  <a:pos x="288" y="272"/>
                </a:cxn>
                <a:cxn ang="0">
                  <a:pos x="106" y="423"/>
                </a:cxn>
                <a:cxn ang="0">
                  <a:pos x="81" y="441"/>
                </a:cxn>
                <a:cxn ang="0">
                  <a:pos x="0" y="380"/>
                </a:cxn>
              </a:cxnLst>
              <a:rect l="0" t="0" r="r" b="b"/>
              <a:pathLst>
                <a:path w="749" h="451">
                  <a:moveTo>
                    <a:pt x="0" y="380"/>
                  </a:moveTo>
                  <a:cubicBezTo>
                    <a:pt x="26" y="337"/>
                    <a:pt x="142" y="239"/>
                    <a:pt x="238" y="190"/>
                  </a:cubicBezTo>
                  <a:cubicBezTo>
                    <a:pt x="336" y="141"/>
                    <a:pt x="523" y="114"/>
                    <a:pt x="582" y="83"/>
                  </a:cubicBezTo>
                  <a:lnTo>
                    <a:pt x="599" y="0"/>
                  </a:lnTo>
                  <a:lnTo>
                    <a:pt x="749" y="78"/>
                  </a:lnTo>
                  <a:lnTo>
                    <a:pt x="529" y="307"/>
                  </a:lnTo>
                  <a:lnTo>
                    <a:pt x="575" y="168"/>
                  </a:lnTo>
                  <a:cubicBezTo>
                    <a:pt x="535" y="162"/>
                    <a:pt x="366" y="230"/>
                    <a:pt x="288" y="272"/>
                  </a:cubicBezTo>
                  <a:cubicBezTo>
                    <a:pt x="210" y="314"/>
                    <a:pt x="140" y="394"/>
                    <a:pt x="106" y="423"/>
                  </a:cubicBezTo>
                  <a:cubicBezTo>
                    <a:pt x="71" y="451"/>
                    <a:pt x="98" y="447"/>
                    <a:pt x="81" y="441"/>
                  </a:cubicBezTo>
                  <a:lnTo>
                    <a:pt x="0" y="380"/>
                  </a:lnTo>
                  <a:close/>
                </a:path>
              </a:pathLst>
            </a:custGeom>
            <a:solidFill>
              <a:srgbClr val="000000"/>
            </a:solidFill>
            <a:ln w="9525" cap="flat" cmpd="sng">
              <a:solidFill>
                <a:schemeClr val="accent1"/>
              </a:solidFill>
              <a:prstDash val="solid"/>
              <a:round/>
              <a:headEnd type="none" w="med" len="med"/>
              <a:tailEnd type="none" w="med" len="med"/>
            </a:ln>
            <a:effectLst/>
          </p:spPr>
          <p:txBody>
            <a:bodyPr wrap="none" anchor="ctr"/>
            <a:lstStyle/>
            <a:p>
              <a:endParaRPr lang="en-US" dirty="0"/>
            </a:p>
          </p:txBody>
        </p:sp>
        <p:pic>
          <p:nvPicPr>
            <p:cNvPr id="754776" name="Picture 88" descr="WISE_RGB_blue_bkgrnd"/>
            <p:cNvPicPr>
              <a:picLocks noChangeAspect="1" noChangeArrowheads="1"/>
            </p:cNvPicPr>
            <p:nvPr/>
          </p:nvPicPr>
          <p:blipFill>
            <a:blip r:embed="rId8" cstate="print">
              <a:clrChange>
                <a:clrFrom>
                  <a:srgbClr val="100774"/>
                </a:clrFrom>
                <a:clrTo>
                  <a:srgbClr val="100774">
                    <a:alpha val="0"/>
                  </a:srgbClr>
                </a:clrTo>
              </a:clrChange>
            </a:blip>
            <a:srcRect/>
            <a:stretch>
              <a:fillRect/>
            </a:stretch>
          </p:blipFill>
          <p:spPr bwMode="auto">
            <a:xfrm>
              <a:off x="1942" y="1848"/>
              <a:ext cx="1872" cy="883"/>
            </a:xfrm>
            <a:prstGeom prst="rect">
              <a:avLst/>
            </a:prstGeom>
            <a:noFill/>
            <a:ln>
              <a:solidFill>
                <a:schemeClr val="accent1"/>
              </a:solidFill>
            </a:ln>
          </p:spPr>
        </p:pic>
      </p:grpSp>
      <p:pic>
        <p:nvPicPr>
          <p:cNvPr id="21" name="Picture 20" descr="AECOM_color_rgb.bmp"/>
          <p:cNvPicPr>
            <a:picLocks noChangeAspect="1"/>
          </p:cNvPicPr>
          <p:nvPr/>
        </p:nvPicPr>
        <p:blipFill>
          <a:blip r:embed="rId9"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0" y="0"/>
            <a:ext cx="5257800" cy="990600"/>
          </a:xfrm>
        </p:spPr>
        <p:txBody>
          <a:bodyPr/>
          <a:lstStyle/>
          <a:p>
            <a:pPr>
              <a:defRPr/>
            </a:pPr>
            <a:r>
              <a:rPr lang="en-US" dirty="0" smtClean="0">
                <a:latin typeface="Times New Roman" pitchFamily="18" charset="0"/>
                <a:cs typeface="Times New Roman" pitchFamily="18" charset="0"/>
              </a:rPr>
              <a:t>Questions</a:t>
            </a:r>
            <a:r>
              <a:rPr lang="en-US" dirty="0" smtClean="0"/>
              <a:t>   </a:t>
            </a:r>
            <a:endParaRPr lang="en-US" dirty="0"/>
          </a:p>
        </p:txBody>
      </p:sp>
      <p:sp>
        <p:nvSpPr>
          <p:cNvPr id="29699" name="Slide Number Placeholder 3"/>
          <p:cNvSpPr>
            <a:spLocks noGrp="1"/>
          </p:cNvSpPr>
          <p:nvPr>
            <p:ph type="sldNum" sz="quarter" idx="12"/>
          </p:nvPr>
        </p:nvSpPr>
        <p:spPr>
          <a:noFill/>
        </p:spPr>
        <p:txBody>
          <a:bodyPr/>
          <a:lstStyle/>
          <a:p>
            <a:endParaRPr lang="en-US" dirty="0" smtClean="0">
              <a:latin typeface="Times New Roman" pitchFamily="18" charset="0"/>
            </a:endParaRPr>
          </a:p>
        </p:txBody>
      </p:sp>
      <p:pic>
        <p:nvPicPr>
          <p:cNvPr id="29700" name="Picture 2" descr="C:\Documents and Settings\fontenotd.NA\Local Settings\Temporary Internet Files\Content.IE5\Z58X3SKU\MPj04331650000[1].jpg"/>
          <p:cNvPicPr>
            <a:picLocks noGrp="1" noChangeAspect="1" noChangeArrowheads="1"/>
          </p:cNvPicPr>
          <p:nvPr>
            <p:ph idx="1"/>
          </p:nvPr>
        </p:nvPicPr>
        <p:blipFill>
          <a:blip r:embed="rId2" cstate="print"/>
          <a:srcRect/>
          <a:stretch>
            <a:fillRect/>
          </a:stretch>
        </p:blipFill>
        <p:spPr>
          <a:xfrm>
            <a:off x="1828800" y="2057400"/>
            <a:ext cx="5483225" cy="4114800"/>
          </a:xfrm>
          <a:noFill/>
        </p:spPr>
      </p:pic>
      <p:pic>
        <p:nvPicPr>
          <p:cNvPr id="6" name="Picture 5"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2"/>
          </p:nvPr>
        </p:nvSpPr>
        <p:spPr>
          <a:noFill/>
        </p:spPr>
        <p:txBody>
          <a:bodyPr/>
          <a:lstStyle/>
          <a:p>
            <a:fld id="{CE7BBA47-2119-464F-8BA1-686491C85FC7}" type="slidenum">
              <a:rPr lang="en-US" smtClean="0">
                <a:latin typeface="Times New Roman" pitchFamily="18" charset="0"/>
              </a:rPr>
              <a:pPr/>
              <a:t>66</a:t>
            </a:fld>
            <a:endParaRPr lang="en-US" dirty="0" smtClean="0">
              <a:latin typeface="Times New Roman" pitchFamily="18" charset="0"/>
            </a:endParaRPr>
          </a:p>
        </p:txBody>
      </p:sp>
      <p:sp>
        <p:nvSpPr>
          <p:cNvPr id="4" name="TextBox 3"/>
          <p:cNvSpPr txBox="1"/>
          <p:nvPr/>
        </p:nvSpPr>
        <p:spPr>
          <a:xfrm>
            <a:off x="4267200" y="0"/>
            <a:ext cx="3886200" cy="1200329"/>
          </a:xfrm>
          <a:prstGeom prst="rect">
            <a:avLst/>
          </a:prstGeom>
          <a:noFill/>
        </p:spPr>
        <p:txBody>
          <a:bodyPr>
            <a:spAutoFit/>
          </a:bodyPr>
          <a:lstStyle/>
          <a:p>
            <a:pPr>
              <a:defRPr/>
            </a:pPr>
            <a:r>
              <a:rPr lang="en-US" sz="7200" b="1" i="1" dirty="0">
                <a:solidFill>
                  <a:schemeClr val="bg1">
                    <a:lumMod val="50000"/>
                  </a:schemeClr>
                </a:solidFill>
                <a:effectLst>
                  <a:outerShdw blurRad="38100" dist="38100" dir="2700000" algn="tl">
                    <a:srgbClr val="000000">
                      <a:alpha val="43137"/>
                    </a:srgbClr>
                  </a:outerShdw>
                </a:effectLst>
                <a:latin typeface="+mj-lt"/>
              </a:rPr>
              <a:t>F</a:t>
            </a:r>
            <a:r>
              <a:rPr lang="en-US" sz="7200" b="1" i="1" dirty="0">
                <a:solidFill>
                  <a:schemeClr val="bg1">
                    <a:lumMod val="75000"/>
                  </a:schemeClr>
                </a:solidFill>
                <a:effectLst>
                  <a:outerShdw blurRad="38100" dist="38100" dir="2700000" algn="tl">
                    <a:srgbClr val="000000">
                      <a:alpha val="43137"/>
                    </a:srgbClr>
                  </a:outerShdw>
                </a:effectLst>
                <a:latin typeface="+mj-lt"/>
              </a:rPr>
              <a:t>I</a:t>
            </a:r>
            <a:r>
              <a:rPr lang="en-US" sz="7200" b="1" i="1" dirty="0">
                <a:solidFill>
                  <a:schemeClr val="bg1">
                    <a:lumMod val="60000"/>
                    <a:lumOff val="40000"/>
                  </a:schemeClr>
                </a:solidFill>
                <a:effectLst>
                  <a:outerShdw blurRad="38100" dist="38100" dir="2700000" algn="tl">
                    <a:srgbClr val="000000">
                      <a:alpha val="43137"/>
                    </a:srgbClr>
                  </a:outerShdw>
                </a:effectLst>
                <a:latin typeface="+mj-lt"/>
              </a:rPr>
              <a:t>N</a:t>
            </a:r>
            <a:r>
              <a:rPr lang="en-US" sz="7200" b="1" i="1" dirty="0">
                <a:solidFill>
                  <a:schemeClr val="bg1">
                    <a:lumMod val="20000"/>
                    <a:lumOff val="80000"/>
                  </a:schemeClr>
                </a:solidFill>
                <a:effectLst>
                  <a:outerShdw blurRad="38100" dist="38100" dir="2700000" algn="tl">
                    <a:srgbClr val="000000">
                      <a:alpha val="43137"/>
                    </a:srgbClr>
                  </a:outerShdw>
                </a:effectLst>
                <a:latin typeface="+mj-lt"/>
              </a:rPr>
              <a:t>I</a:t>
            </a:r>
          </a:p>
        </p:txBody>
      </p:sp>
      <p:pic>
        <p:nvPicPr>
          <p:cNvPr id="30725" name="Picture 6" descr="C:\Documents and Settings\fontenotd.NA\Local Settings\Temporary Internet Files\Content.IE5\GPUNSPAV\MCj04344770000[1].wmf"/>
          <p:cNvPicPr>
            <a:picLocks noChangeAspect="1" noChangeArrowheads="1"/>
          </p:cNvPicPr>
          <p:nvPr/>
        </p:nvPicPr>
        <p:blipFill>
          <a:blip r:embed="rId2" cstate="print"/>
          <a:srcRect/>
          <a:stretch>
            <a:fillRect/>
          </a:stretch>
        </p:blipFill>
        <p:spPr bwMode="auto">
          <a:xfrm>
            <a:off x="3733800" y="4800600"/>
            <a:ext cx="1819275" cy="1479550"/>
          </a:xfrm>
          <a:prstGeom prst="rect">
            <a:avLst/>
          </a:prstGeom>
          <a:noFill/>
          <a:ln w="9525">
            <a:noFill/>
            <a:miter lim="800000"/>
            <a:headEnd/>
            <a:tailEnd/>
          </a:ln>
        </p:spPr>
      </p:pic>
      <p:pic>
        <p:nvPicPr>
          <p:cNvPr id="6" name="Picture 5" descr="AECOM_color_rgb.bmp"/>
          <p:cNvPicPr>
            <a:picLocks noChangeAspect="1"/>
          </p:cNvPicPr>
          <p:nvPr/>
        </p:nvPicPr>
        <p:blipFill>
          <a:blip r:embed="rId3" cstate="print"/>
          <a:srcRect/>
          <a:stretch>
            <a:fillRect/>
          </a:stretch>
        </p:blipFill>
        <p:spPr bwMode="auto">
          <a:xfrm>
            <a:off x="7096125" y="6126163"/>
            <a:ext cx="2047875" cy="731837"/>
          </a:xfrm>
          <a:prstGeom prst="rect">
            <a:avLst/>
          </a:prstGeom>
          <a:noFill/>
          <a:ln w="9525">
            <a:noFill/>
            <a:miter lim="800000"/>
            <a:headEnd/>
            <a:tailEnd/>
          </a:ln>
        </p:spPr>
      </p:pic>
      <p:sp>
        <p:nvSpPr>
          <p:cNvPr id="146433" name="Rectangle 1"/>
          <p:cNvSpPr>
            <a:spLocks noChangeArrowheads="1"/>
          </p:cNvSpPr>
          <p:nvPr/>
        </p:nvSpPr>
        <p:spPr bwMode="auto">
          <a:xfrm>
            <a:off x="0" y="1905000"/>
            <a:ext cx="91440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Daryle L Fontenot, PE, CFM</a:t>
            </a:r>
            <a:br>
              <a:rPr kumimoji="0" lang="en-US" sz="2000" b="1"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b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Project Manager</a:t>
            </a:r>
            <a:endParaRPr kumimoji="0" lang="en-US" sz="2000" b="0" i="0" u="none" strike="noStrike" cap="none" normalizeH="0" baseline="0" dirty="0" smtClean="0">
              <a:ln>
                <a:noFill/>
              </a:ln>
              <a:solidFill>
                <a:srgbClr val="00007E"/>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D 704.643.0108 x4315</a:t>
            </a:r>
            <a:r>
              <a:rPr kumimoji="0" lang="en-US" sz="2000" b="0" i="0" u="none" strike="noStrike" cap="none" normalizeH="0" baseline="0" dirty="0" smtClean="0">
                <a:ln>
                  <a:noFill/>
                </a:ln>
                <a:solidFill>
                  <a:srgbClr val="00007E"/>
                </a:solidFill>
                <a:effectLst/>
                <a:latin typeface="Calibri"/>
                <a:ea typeface="Times New Roman" pitchFamily="18" charset="0"/>
                <a:cs typeface="Arial" pitchFamily="34" charset="0"/>
              </a:rPr>
              <a:t>  </a:t>
            </a: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C 704.408.4829</a:t>
            </a:r>
            <a:r>
              <a:rPr kumimoji="0" lang="en-US" sz="2000" b="0" i="0" u="none" strike="noStrike" cap="none" normalizeH="0" baseline="0" dirty="0" smtClean="0">
                <a:ln>
                  <a:noFill/>
                </a:ln>
                <a:solidFill>
                  <a:srgbClr val="00007E"/>
                </a:solidFill>
                <a:effectLst/>
                <a:latin typeface="Calibri"/>
                <a:ea typeface="Times New Roman" pitchFamily="18" charset="0"/>
                <a:cs typeface="Arial" pitchFamily="34" charset="0"/>
              </a:rPr>
              <a:t>  </a:t>
            </a: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 </a:t>
            </a:r>
            <a:endParaRPr kumimoji="0" lang="en-US" sz="2000" b="0" i="0" u="none" strike="noStrike" cap="none" normalizeH="0" baseline="0" dirty="0" smtClean="0">
              <a:ln>
                <a:noFill/>
              </a:ln>
              <a:solidFill>
                <a:srgbClr val="00007E"/>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2"/>
                </a:solidFill>
                <a:effectLst/>
                <a:latin typeface="Arial" pitchFamily="34" charset="0"/>
                <a:ea typeface="Times New Roman" pitchFamily="18" charset="0"/>
                <a:cs typeface="Arial" pitchFamily="34" charset="0"/>
                <a:hlinkClick r:id="rId4"/>
              </a:rPr>
              <a:t>Daryle.Fontenot@aecom.com</a:t>
            </a: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  </a:t>
            </a:r>
            <a:endParaRPr kumimoji="0" lang="en-US" sz="2000" b="0" i="0" u="none" strike="noStrike" cap="none" normalizeH="0" baseline="0" dirty="0" smtClean="0">
              <a:ln>
                <a:noFill/>
              </a:ln>
              <a:solidFill>
                <a:srgbClr val="00007E"/>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AECOM</a:t>
            </a: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 </a:t>
            </a:r>
            <a:b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b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6201 Fairview Road, Suite 400, Charlotte, NC  28210</a:t>
            </a:r>
            <a:endParaRPr kumimoji="0" lang="en-US" sz="2000" b="0" i="0" u="none" strike="noStrike" cap="none" normalizeH="0" baseline="0" dirty="0" smtClean="0">
              <a:ln>
                <a:noFill/>
              </a:ln>
              <a:solidFill>
                <a:srgbClr val="00007E"/>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F 704.553.6151</a:t>
            </a:r>
            <a:b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b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hlinkClick r:id="rId5"/>
              </a:rPr>
              <a:t>www.aecom.com</a:t>
            </a:r>
            <a:r>
              <a:rPr kumimoji="0" lang="en-US" sz="2000" b="0" i="0" u="none" strike="noStrike" cap="none" normalizeH="0" baseline="0" dirty="0" smtClean="0">
                <a:ln>
                  <a:noFill/>
                </a:ln>
                <a:solidFill>
                  <a:srgbClr val="00007E"/>
                </a:solidFill>
                <a:effectLst/>
                <a:latin typeface="Arial" pitchFamily="34" charset="0"/>
                <a:ea typeface="Times New Roman" pitchFamily="18" charset="0"/>
                <a:cs typeface="Arial" pitchFamily="34" charset="0"/>
              </a:rPr>
              <a:t> </a:t>
            </a:r>
            <a:endParaRPr kumimoji="0" lang="en-US" sz="2000" b="0" i="0" u="none" strike="noStrike" cap="none" normalizeH="0" baseline="0" dirty="0" smtClean="0">
              <a:ln>
                <a:noFill/>
              </a:ln>
              <a:solidFill>
                <a:srgbClr val="00007E"/>
              </a:solidFill>
              <a:effectLst/>
              <a:latin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York Co_Scopingmtg">
  <a:themeElements>
    <a:clrScheme name="York Co_Scopingmtg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fontScheme name="York Co_Scopingmt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76200"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York Co_Scopingmtg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York Co_Scopingmtg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York Co_Scopingmtg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York Co_Scopingmtg</Template>
  <TotalTime>5703</TotalTime>
  <Words>2055</Words>
  <Application>Microsoft Office PowerPoint</Application>
  <PresentationFormat>On-screen Show (4:3)</PresentationFormat>
  <Paragraphs>428</Paragraphs>
  <Slides>66</Slides>
  <Notes>36</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66</vt:i4>
      </vt:variant>
    </vt:vector>
  </HeadingPairs>
  <TitlesOfParts>
    <vt:vector size="69" baseType="lpstr">
      <vt:lpstr>York Co_Scopingmtg</vt:lpstr>
      <vt:lpstr>Custom Design</vt:lpstr>
      <vt:lpstr>Corel PHOTO-PAINT 7.0 Image</vt:lpstr>
      <vt:lpstr>South Carolina Department of Natural Resources  Flood Mitigation Section</vt:lpstr>
      <vt:lpstr>National Flood Insurance Program (NFIP)</vt:lpstr>
      <vt:lpstr>Slide 3</vt:lpstr>
      <vt:lpstr>Slide 4</vt:lpstr>
      <vt:lpstr>Risk MAP Builds on Map Mod</vt:lpstr>
      <vt:lpstr>Why SC Is Undertaking This Project</vt:lpstr>
      <vt:lpstr>SC Flood Mapping Program</vt:lpstr>
      <vt:lpstr>SCDNR Map Mod Team</vt:lpstr>
      <vt:lpstr>Flood Study Status</vt:lpstr>
      <vt:lpstr>Slide 10</vt:lpstr>
      <vt:lpstr>Study Process</vt:lpstr>
      <vt:lpstr>Study Process Overview</vt:lpstr>
      <vt:lpstr>Digital FIRM</vt:lpstr>
      <vt:lpstr>            Information Search</vt:lpstr>
      <vt:lpstr>Factors for Study Priorities</vt:lpstr>
      <vt:lpstr>Factors for Study Priorities (cont.)</vt:lpstr>
      <vt:lpstr>Coordinated Needs Management Strategy (CNMS)</vt:lpstr>
      <vt:lpstr>CNMS</vt:lpstr>
      <vt:lpstr>CNMS Validation</vt:lpstr>
      <vt:lpstr>CNMS Database</vt:lpstr>
      <vt:lpstr>Base Map Information</vt:lpstr>
      <vt:lpstr>Base Map Information Store and Download Data</vt:lpstr>
      <vt:lpstr>Base Map Information Capture /Digitize Waterline and other Data</vt:lpstr>
      <vt:lpstr>Terrain Data</vt:lpstr>
      <vt:lpstr>WISE Terrain Analyst:  DTM to TIN to DEM</vt:lpstr>
      <vt:lpstr>TINs for Hydraulics: Cross Sections\Transects, Redelineation, Flood Mapping</vt:lpstr>
      <vt:lpstr>DEMs for Hydrology: Flow Vectors, Drainage Area Calculation, Basin Delineation</vt:lpstr>
      <vt:lpstr>Study Methods</vt:lpstr>
      <vt:lpstr>Detailed Study</vt:lpstr>
      <vt:lpstr>Riverine Modeling Approach</vt:lpstr>
      <vt:lpstr>Riverine Modeling</vt:lpstr>
      <vt:lpstr>Limited Detail Study</vt:lpstr>
      <vt:lpstr>Limited Detail Study</vt:lpstr>
      <vt:lpstr>Limited Detail Study</vt:lpstr>
      <vt:lpstr>Approximate Studies</vt:lpstr>
      <vt:lpstr>Approximate Study</vt:lpstr>
      <vt:lpstr>Coastal Modeling</vt:lpstr>
      <vt:lpstr>Coastal Modeling Approach</vt:lpstr>
      <vt:lpstr>Slide 39</vt:lpstr>
      <vt:lpstr>Slide 40</vt:lpstr>
      <vt:lpstr>Coastal Modeling           Wave Height Analysis in WISE</vt:lpstr>
      <vt:lpstr>Redelineation</vt:lpstr>
      <vt:lpstr>Redelineation</vt:lpstr>
      <vt:lpstr>Redelineation</vt:lpstr>
      <vt:lpstr>Redelineation      Digitize Rectified Profiles</vt:lpstr>
      <vt:lpstr>Floodplain Mapping</vt:lpstr>
      <vt:lpstr>Floodplain Mapping      Example of Flooding in GIS and on Map</vt:lpstr>
      <vt:lpstr>DFIRM Product   BFE Creation using Tic Marks</vt:lpstr>
      <vt:lpstr>DFIRM Product   Topology</vt:lpstr>
      <vt:lpstr>DFIRM Product   Create Polys for s_fld_haz_ar</vt:lpstr>
      <vt:lpstr>DFIRM Product   Attribute Polys with Flood Zone</vt:lpstr>
      <vt:lpstr>DFIRM Product   DFIRM.net Example</vt:lpstr>
      <vt:lpstr>DFIRM Product   MapText Example</vt:lpstr>
      <vt:lpstr>DFIRM Product   Label Cleanup</vt:lpstr>
      <vt:lpstr>South Carolina  DFIRM Product</vt:lpstr>
      <vt:lpstr>100% Digital Submission</vt:lpstr>
      <vt:lpstr>MIP Work Bench</vt:lpstr>
      <vt:lpstr>MIP Manage Data Development</vt:lpstr>
      <vt:lpstr>MIP Task</vt:lpstr>
      <vt:lpstr>QA/QC</vt:lpstr>
      <vt:lpstr>PM 42 – Quality Control Requirements for DFRIM Map Production</vt:lpstr>
      <vt:lpstr>Flood Study Independent QAQC</vt:lpstr>
      <vt:lpstr>Technical Support  Data Notebook (TSDN)</vt:lpstr>
      <vt:lpstr>Slide 64</vt:lpstr>
      <vt:lpstr>Questions   </vt:lpstr>
      <vt:lpstr>Slide 66</vt:lpstr>
    </vt:vector>
  </TitlesOfParts>
  <Company>HSMM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York County, South Carolina</dc:title>
  <dc:creator>Daryle L Fontenot</dc:creator>
  <cp:lastModifiedBy>hsmmuser</cp:lastModifiedBy>
  <cp:revision>278</cp:revision>
  <cp:lastPrinted>1998-05-04T14:21:30Z</cp:lastPrinted>
  <dcterms:created xsi:type="dcterms:W3CDTF">2004-07-02T14:17:45Z</dcterms:created>
  <dcterms:modified xsi:type="dcterms:W3CDTF">2010-02-24T03:08:54Z</dcterms:modified>
</cp:coreProperties>
</file>